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8"/>
  </p:notesMasterIdLst>
  <p:handoutMasterIdLst>
    <p:handoutMasterId r:id="rId19"/>
  </p:handoutMasterIdLst>
  <p:sldIdLst>
    <p:sldId id="256" r:id="rId2"/>
    <p:sldId id="294" r:id="rId3"/>
    <p:sldId id="332" r:id="rId4"/>
    <p:sldId id="341" r:id="rId5"/>
    <p:sldId id="328" r:id="rId6"/>
    <p:sldId id="342" r:id="rId7"/>
    <p:sldId id="299" r:id="rId8"/>
    <p:sldId id="345" r:id="rId9"/>
    <p:sldId id="333" r:id="rId10"/>
    <p:sldId id="343" r:id="rId11"/>
    <p:sldId id="346" r:id="rId12"/>
    <p:sldId id="306" r:id="rId13"/>
    <p:sldId id="334" r:id="rId14"/>
    <p:sldId id="344" r:id="rId15"/>
    <p:sldId id="335" r:id="rId16"/>
    <p:sldId id="336" r:id="rId17"/>
  </p:sldIdLst>
  <p:sldSz cx="12192000" cy="6858000"/>
  <p:notesSz cx="6819900" cy="9918700"/>
  <p:custDataLst>
    <p:tags r:id="rId20"/>
  </p:custDataLst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1" autoAdjust="0"/>
    <p:restoredTop sz="93460" autoAdjust="0"/>
  </p:normalViewPr>
  <p:slideViewPr>
    <p:cSldViewPr snapToGrid="0" showGuides="1">
      <p:cViewPr varScale="1">
        <p:scale>
          <a:sx n="64" d="100"/>
          <a:sy n="64" d="100"/>
        </p:scale>
        <p:origin x="768" y="5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3" d="100"/>
          <a:sy n="93" d="100"/>
        </p:scale>
        <p:origin x="372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5290" cy="497658"/>
          </a:xfrm>
          <a:prstGeom prst="rect">
            <a:avLst/>
          </a:prstGeom>
        </p:spPr>
        <p:txBody>
          <a:bodyPr vert="horz" lIns="91400" tIns="45700" rIns="91400" bIns="4570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63032" y="0"/>
            <a:ext cx="2955290" cy="497658"/>
          </a:xfrm>
          <a:prstGeom prst="rect">
            <a:avLst/>
          </a:prstGeom>
        </p:spPr>
        <p:txBody>
          <a:bodyPr vert="horz" lIns="91400" tIns="45700" rIns="91400" bIns="45700" rtlCol="0"/>
          <a:lstStyle>
            <a:lvl1pPr algn="r">
              <a:defRPr sz="1200"/>
            </a:lvl1pPr>
          </a:lstStyle>
          <a:p>
            <a:fld id="{E2F2D0F8-0899-4BB7-BE19-0EBD4A388CE4}" type="datetimeFigureOut">
              <a:rPr lang="sv-SE" smtClean="0"/>
              <a:t>2017-11-21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21044"/>
            <a:ext cx="2955290" cy="497656"/>
          </a:xfrm>
          <a:prstGeom prst="rect">
            <a:avLst/>
          </a:prstGeom>
        </p:spPr>
        <p:txBody>
          <a:bodyPr vert="horz" lIns="91400" tIns="45700" rIns="91400" bIns="4570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63032" y="9421044"/>
            <a:ext cx="2955290" cy="497656"/>
          </a:xfrm>
          <a:prstGeom prst="rect">
            <a:avLst/>
          </a:prstGeom>
        </p:spPr>
        <p:txBody>
          <a:bodyPr vert="horz" lIns="91400" tIns="45700" rIns="91400" bIns="45700" rtlCol="0" anchor="b"/>
          <a:lstStyle>
            <a:lvl1pPr algn="r">
              <a:defRPr sz="1200"/>
            </a:lvl1pPr>
          </a:lstStyle>
          <a:p>
            <a:fld id="{73E1E101-BBC5-4286-B37F-7FC4CE56898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335832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5290" cy="497658"/>
          </a:xfrm>
          <a:prstGeom prst="rect">
            <a:avLst/>
          </a:prstGeom>
        </p:spPr>
        <p:txBody>
          <a:bodyPr vert="horz" lIns="91400" tIns="45700" rIns="91400" bIns="4570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63032" y="0"/>
            <a:ext cx="2955290" cy="497658"/>
          </a:xfrm>
          <a:prstGeom prst="rect">
            <a:avLst/>
          </a:prstGeom>
        </p:spPr>
        <p:txBody>
          <a:bodyPr vert="horz" lIns="91400" tIns="45700" rIns="91400" bIns="45700" rtlCol="0"/>
          <a:lstStyle>
            <a:lvl1pPr algn="r">
              <a:defRPr sz="1200"/>
            </a:lvl1pPr>
          </a:lstStyle>
          <a:p>
            <a:fld id="{65DAC8E2-C667-4B1E-8ADC-E9CC3D96C15E}" type="datetimeFigureOut">
              <a:rPr lang="sv-SE" smtClean="0"/>
              <a:t>2017-11-21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39838"/>
            <a:ext cx="5949950" cy="3348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00" tIns="45700" rIns="91400" bIns="4570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1990" y="4773373"/>
            <a:ext cx="5455920" cy="3905489"/>
          </a:xfrm>
          <a:prstGeom prst="rect">
            <a:avLst/>
          </a:prstGeom>
        </p:spPr>
        <p:txBody>
          <a:bodyPr vert="horz" lIns="91400" tIns="45700" rIns="91400" bIns="4570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21044"/>
            <a:ext cx="2955290" cy="497656"/>
          </a:xfrm>
          <a:prstGeom prst="rect">
            <a:avLst/>
          </a:prstGeom>
        </p:spPr>
        <p:txBody>
          <a:bodyPr vert="horz" lIns="91400" tIns="45700" rIns="91400" bIns="4570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63032" y="9421044"/>
            <a:ext cx="2955290" cy="497656"/>
          </a:xfrm>
          <a:prstGeom prst="rect">
            <a:avLst/>
          </a:prstGeom>
        </p:spPr>
        <p:txBody>
          <a:bodyPr vert="horz" lIns="91400" tIns="45700" rIns="91400" bIns="45700" rtlCol="0" anchor="b"/>
          <a:lstStyle>
            <a:lvl1pPr algn="r">
              <a:defRPr sz="1200"/>
            </a:lvl1pPr>
          </a:lstStyle>
          <a:p>
            <a:fld id="{81359559-1755-4F80-AD16-8A4F022EFD1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05450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59559-1755-4F80-AD16-8A4F022EFD12}" type="slidenum">
              <a:rPr lang="sv-SE" b="1" smtClean="0"/>
              <a:t>1</a:t>
            </a:fld>
            <a:r>
              <a:rPr lang="sv-SE" b="1" dirty="0" smtClean="0"/>
              <a:t> (12)</a:t>
            </a:r>
            <a:endParaRPr lang="sv-SE" b="1" dirty="0"/>
          </a:p>
        </p:txBody>
      </p:sp>
    </p:spTree>
    <p:extLst>
      <p:ext uri="{BB962C8B-B14F-4D97-AF65-F5344CB8AC3E}">
        <p14:creationId xmlns:p14="http://schemas.microsoft.com/office/powerpoint/2010/main" val="34437064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1225550" y="879475"/>
            <a:ext cx="4368800" cy="245745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>
          <a:xfrm>
            <a:off x="681990" y="3441844"/>
            <a:ext cx="5455920" cy="6164494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sv-SE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59559-1755-4F80-AD16-8A4F022EFD12}" type="slidenum">
              <a:rPr lang="sv-SE" b="1" smtClean="0"/>
              <a:t>10</a:t>
            </a:fld>
            <a:r>
              <a:rPr lang="sv-SE" b="1" dirty="0"/>
              <a:t> (</a:t>
            </a:r>
            <a:r>
              <a:rPr lang="sv-SE" b="1" dirty="0" smtClean="0"/>
              <a:t>12)</a:t>
            </a:r>
            <a:endParaRPr lang="sv-SE" b="1" dirty="0"/>
          </a:p>
        </p:txBody>
      </p:sp>
    </p:spTree>
    <p:extLst>
      <p:ext uri="{BB962C8B-B14F-4D97-AF65-F5344CB8AC3E}">
        <p14:creationId xmlns:p14="http://schemas.microsoft.com/office/powerpoint/2010/main" val="35599071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1225550" y="687388"/>
            <a:ext cx="4368800" cy="245745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>
          <a:xfrm>
            <a:off x="681990" y="3145251"/>
            <a:ext cx="5455920" cy="6522733"/>
          </a:xfrm>
        </p:spPr>
        <p:txBody>
          <a:bodyPr/>
          <a:lstStyle/>
          <a:p>
            <a:endParaRPr lang="sv-SE" dirty="0" smtClean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59559-1755-4F80-AD16-8A4F022EFD12}" type="slidenum">
              <a:rPr lang="sv-SE" b="1" smtClean="0"/>
              <a:t>11</a:t>
            </a:fld>
            <a:r>
              <a:rPr lang="sv-SE" b="1" dirty="0"/>
              <a:t> (</a:t>
            </a:r>
            <a:r>
              <a:rPr lang="sv-SE" b="1" dirty="0" smtClean="0"/>
              <a:t>12)</a:t>
            </a:r>
            <a:endParaRPr lang="sv-SE" b="1" dirty="0"/>
          </a:p>
        </p:txBody>
      </p:sp>
    </p:spTree>
    <p:extLst>
      <p:ext uri="{BB962C8B-B14F-4D97-AF65-F5344CB8AC3E}">
        <p14:creationId xmlns:p14="http://schemas.microsoft.com/office/powerpoint/2010/main" val="17313744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590550" y="1012825"/>
            <a:ext cx="5678488" cy="3195638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>
          <a:xfrm>
            <a:off x="681990" y="4489808"/>
            <a:ext cx="5455920" cy="4189056"/>
          </a:xfrm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z="1200" b="0" i="0" baseline="0" dirty="0" smtClean="0">
              <a:solidFill>
                <a:schemeClr val="tx1"/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59559-1755-4F80-AD16-8A4F022EFD12}" type="slidenum">
              <a:rPr lang="sv-SE" b="1" smtClean="0"/>
              <a:t>12</a:t>
            </a:fld>
            <a:r>
              <a:rPr lang="sv-SE" b="1" dirty="0"/>
              <a:t> (</a:t>
            </a:r>
            <a:r>
              <a:rPr lang="sv-SE" b="1" dirty="0" smtClean="0"/>
              <a:t>12)</a:t>
            </a:r>
            <a:endParaRPr lang="sv-SE" b="1" dirty="0"/>
          </a:p>
        </p:txBody>
      </p:sp>
    </p:spTree>
    <p:extLst>
      <p:ext uri="{BB962C8B-B14F-4D97-AF65-F5344CB8AC3E}">
        <p14:creationId xmlns:p14="http://schemas.microsoft.com/office/powerpoint/2010/main" val="21701807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baseline="0" dirty="0" smtClean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59559-1755-4F80-AD16-8A4F022EFD12}" type="slidenum">
              <a:rPr lang="sv-SE" b="1"/>
              <a:pPr/>
              <a:t>13</a:t>
            </a:fld>
            <a:r>
              <a:rPr lang="sv-SE" b="1" dirty="0"/>
              <a:t> (12)</a:t>
            </a:r>
          </a:p>
        </p:txBody>
      </p:sp>
    </p:spTree>
    <p:extLst>
      <p:ext uri="{BB962C8B-B14F-4D97-AF65-F5344CB8AC3E}">
        <p14:creationId xmlns:p14="http://schemas.microsoft.com/office/powerpoint/2010/main" val="17437108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590550" y="879475"/>
            <a:ext cx="5678488" cy="3195638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>
          <a:xfrm>
            <a:off x="681990" y="4387065"/>
            <a:ext cx="5455920" cy="5219272"/>
          </a:xfrm>
        </p:spPr>
        <p:txBody>
          <a:bodyPr/>
          <a:lstStyle/>
          <a:p>
            <a:pPr marL="1714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sv-SE" sz="1200" b="0" i="0" u="none" strike="noStrike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59559-1755-4F80-AD16-8A4F022EFD12}" type="slidenum">
              <a:rPr lang="sv-SE" b="1" smtClean="0"/>
              <a:t>14</a:t>
            </a:fld>
            <a:r>
              <a:rPr lang="sv-SE" b="1" dirty="0"/>
              <a:t> </a:t>
            </a:r>
            <a:r>
              <a:rPr lang="sv-SE" b="1" dirty="0" smtClean="0"/>
              <a:t>(12)</a:t>
            </a:r>
            <a:endParaRPr lang="sv-SE" b="1" dirty="0"/>
          </a:p>
        </p:txBody>
      </p:sp>
    </p:spTree>
    <p:extLst>
      <p:ext uri="{BB962C8B-B14F-4D97-AF65-F5344CB8AC3E}">
        <p14:creationId xmlns:p14="http://schemas.microsoft.com/office/powerpoint/2010/main" val="14519237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378" indent="-171378">
              <a:buFont typeface="Arial" panose="020B0604020202020204" pitchFamily="34" charset="0"/>
              <a:buChar char="•"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59559-1755-4F80-AD16-8A4F022EFD12}" type="slidenum">
              <a:rPr lang="sv-SE" b="1"/>
              <a:pPr/>
              <a:t>15</a:t>
            </a:fld>
            <a:r>
              <a:rPr lang="sv-SE" b="1" dirty="0"/>
              <a:t> (12)</a:t>
            </a:r>
          </a:p>
        </p:txBody>
      </p:sp>
    </p:spTree>
    <p:extLst>
      <p:ext uri="{BB962C8B-B14F-4D97-AF65-F5344CB8AC3E}">
        <p14:creationId xmlns:p14="http://schemas.microsoft.com/office/powerpoint/2010/main" val="32615773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434975" y="1239838"/>
            <a:ext cx="5949950" cy="3348037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59559-1755-4F80-AD16-8A4F022EFD12}" type="slidenum">
              <a:rPr lang="sv-SE" b="1"/>
              <a:pPr/>
              <a:t>16</a:t>
            </a:fld>
            <a:r>
              <a:rPr lang="sv-SE" b="1" dirty="0"/>
              <a:t> (12)</a:t>
            </a:r>
          </a:p>
        </p:txBody>
      </p:sp>
    </p:spTree>
    <p:extLst>
      <p:ext uri="{BB962C8B-B14F-4D97-AF65-F5344CB8AC3E}">
        <p14:creationId xmlns:p14="http://schemas.microsoft.com/office/powerpoint/2010/main" val="2230859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1008063" y="762000"/>
            <a:ext cx="4543425" cy="2555875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>
          <a:xfrm>
            <a:off x="739738" y="3565132"/>
            <a:ext cx="5398965" cy="6061753"/>
          </a:xfrm>
        </p:spPr>
        <p:txBody>
          <a:bodyPr/>
          <a:lstStyle/>
          <a:p>
            <a:endParaRPr lang="sv-SE" dirty="0" smtClean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59559-1755-4F80-AD16-8A4F022EFD12}" type="slidenum">
              <a:rPr lang="sv-SE" b="1" smtClean="0"/>
              <a:t>2</a:t>
            </a:fld>
            <a:r>
              <a:rPr lang="sv-SE" b="1" dirty="0"/>
              <a:t> (</a:t>
            </a:r>
            <a:r>
              <a:rPr lang="sv-SE" b="1" dirty="0" smtClean="0"/>
              <a:t>12)</a:t>
            </a:r>
            <a:endParaRPr lang="sv-SE" b="1" dirty="0"/>
          </a:p>
        </p:txBody>
      </p:sp>
    </p:spTree>
    <p:extLst>
      <p:ext uri="{BB962C8B-B14F-4D97-AF65-F5344CB8AC3E}">
        <p14:creationId xmlns:p14="http://schemas.microsoft.com/office/powerpoint/2010/main" val="26709817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1123950" y="619125"/>
            <a:ext cx="4572000" cy="2573338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>
          <a:xfrm>
            <a:off x="681990" y="3534310"/>
            <a:ext cx="5455920" cy="6133671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59559-1755-4F80-AD16-8A4F022EFD12}" type="slidenum">
              <a:rPr lang="sv-SE" b="1" smtClean="0"/>
              <a:t>3</a:t>
            </a:fld>
            <a:r>
              <a:rPr lang="sv-SE" b="1" dirty="0"/>
              <a:t> (</a:t>
            </a:r>
            <a:r>
              <a:rPr lang="sv-SE" b="1" dirty="0" smtClean="0"/>
              <a:t>12)</a:t>
            </a:r>
            <a:endParaRPr lang="sv-SE" b="1" dirty="0"/>
          </a:p>
        </p:txBody>
      </p:sp>
    </p:spTree>
    <p:extLst>
      <p:ext uri="{BB962C8B-B14F-4D97-AF65-F5344CB8AC3E}">
        <p14:creationId xmlns:p14="http://schemas.microsoft.com/office/powerpoint/2010/main" val="13784547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1228725" y="660400"/>
            <a:ext cx="4362450" cy="2454275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>
          <a:xfrm>
            <a:off x="681990" y="3739793"/>
            <a:ext cx="5455920" cy="5928188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sv-S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59559-1755-4F80-AD16-8A4F022EFD12}" type="slidenum">
              <a:rPr lang="sv-SE" b="1" smtClean="0"/>
              <a:t>4</a:t>
            </a:fld>
            <a:r>
              <a:rPr lang="sv-SE" b="1" dirty="0"/>
              <a:t> (</a:t>
            </a:r>
            <a:r>
              <a:rPr lang="sv-SE" b="1" dirty="0" smtClean="0"/>
              <a:t>12)</a:t>
            </a:r>
            <a:endParaRPr lang="sv-SE" b="1" dirty="0"/>
          </a:p>
        </p:txBody>
      </p:sp>
    </p:spTree>
    <p:extLst>
      <p:ext uri="{BB962C8B-B14F-4D97-AF65-F5344CB8AC3E}">
        <p14:creationId xmlns:p14="http://schemas.microsoft.com/office/powerpoint/2010/main" val="13306778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1225550" y="900113"/>
            <a:ext cx="4368800" cy="245745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>
          <a:xfrm>
            <a:off x="681990" y="4387065"/>
            <a:ext cx="5455920" cy="5219272"/>
          </a:xfrm>
        </p:spPr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sv-S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59559-1755-4F80-AD16-8A4F022EFD12}" type="slidenum">
              <a:rPr lang="sv-SE" b="1" smtClean="0"/>
              <a:t>5</a:t>
            </a:fld>
            <a:r>
              <a:rPr lang="sv-SE" b="1" dirty="0"/>
              <a:t> (</a:t>
            </a:r>
            <a:r>
              <a:rPr lang="sv-SE" b="1" dirty="0" smtClean="0"/>
              <a:t>12)</a:t>
            </a:r>
            <a:endParaRPr lang="sv-SE" b="1" dirty="0"/>
          </a:p>
        </p:txBody>
      </p:sp>
    </p:spTree>
    <p:extLst>
      <p:ext uri="{BB962C8B-B14F-4D97-AF65-F5344CB8AC3E}">
        <p14:creationId xmlns:p14="http://schemas.microsoft.com/office/powerpoint/2010/main" val="28796039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1225550" y="679450"/>
            <a:ext cx="4368800" cy="245745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>
          <a:xfrm>
            <a:off x="681990" y="3935738"/>
            <a:ext cx="5455920" cy="5928188"/>
          </a:xfrm>
        </p:spPr>
        <p:txBody>
          <a:bodyPr/>
          <a:lstStyle/>
          <a:p>
            <a:endParaRPr lang="sv-SE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59559-1755-4F80-AD16-8A4F022EFD12}" type="slidenum">
              <a:rPr lang="sv-SE" b="1" smtClean="0"/>
              <a:t>6</a:t>
            </a:fld>
            <a:r>
              <a:rPr lang="sv-SE" b="1" dirty="0"/>
              <a:t> (</a:t>
            </a:r>
            <a:r>
              <a:rPr lang="sv-SE" b="1" dirty="0" smtClean="0"/>
              <a:t>12)</a:t>
            </a:r>
            <a:endParaRPr lang="sv-SE" b="1" dirty="0"/>
          </a:p>
        </p:txBody>
      </p:sp>
    </p:spTree>
    <p:extLst>
      <p:ext uri="{BB962C8B-B14F-4D97-AF65-F5344CB8AC3E}">
        <p14:creationId xmlns:p14="http://schemas.microsoft.com/office/powerpoint/2010/main" val="14414805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1227138" y="914400"/>
            <a:ext cx="4365625" cy="2455863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>
          <a:xfrm>
            <a:off x="681990" y="4017196"/>
            <a:ext cx="5455920" cy="5650787"/>
          </a:xfrm>
        </p:spPr>
        <p:txBody>
          <a:bodyPr/>
          <a:lstStyle/>
          <a:p>
            <a:endParaRPr lang="sv-SE" dirty="0" smtClean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59559-1755-4F80-AD16-8A4F022EFD12}" type="slidenum">
              <a:rPr lang="sv-SE" b="1" smtClean="0"/>
              <a:t>7</a:t>
            </a:fld>
            <a:r>
              <a:rPr lang="sv-SE" b="1" dirty="0"/>
              <a:t> (</a:t>
            </a:r>
            <a:r>
              <a:rPr lang="sv-SE" b="1" dirty="0" smtClean="0"/>
              <a:t>12)</a:t>
            </a:r>
            <a:endParaRPr lang="sv-SE" b="1" dirty="0"/>
          </a:p>
        </p:txBody>
      </p:sp>
    </p:spTree>
    <p:extLst>
      <p:ext uri="{BB962C8B-B14F-4D97-AF65-F5344CB8AC3E}">
        <p14:creationId xmlns:p14="http://schemas.microsoft.com/office/powerpoint/2010/main" val="38168082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1225550" y="904875"/>
            <a:ext cx="4368800" cy="245745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>
          <a:xfrm>
            <a:off x="681990" y="3750068"/>
            <a:ext cx="5455920" cy="5917915"/>
          </a:xfrm>
        </p:spPr>
        <p:txBody>
          <a:bodyPr/>
          <a:lstStyle/>
          <a:p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kommer </a:t>
            </a:r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på plats</a:t>
            </a:r>
            <a:endParaRPr lang="sv-SE" dirty="0" smtClean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59559-1755-4F80-AD16-8A4F022EFD12}" type="slidenum">
              <a:rPr lang="sv-SE" b="1" smtClean="0"/>
              <a:t>8</a:t>
            </a:fld>
            <a:r>
              <a:rPr lang="sv-SE" b="1" dirty="0"/>
              <a:t> (</a:t>
            </a:r>
            <a:r>
              <a:rPr lang="sv-SE" b="1" dirty="0" smtClean="0"/>
              <a:t>12)</a:t>
            </a:r>
            <a:endParaRPr lang="sv-SE" b="1" dirty="0"/>
          </a:p>
        </p:txBody>
      </p:sp>
    </p:spTree>
    <p:extLst>
      <p:ext uri="{BB962C8B-B14F-4D97-AF65-F5344CB8AC3E}">
        <p14:creationId xmlns:p14="http://schemas.microsoft.com/office/powerpoint/2010/main" val="5935182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1228725" y="1060450"/>
            <a:ext cx="4362450" cy="2454275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>
          <a:xfrm>
            <a:off x="681990" y="4037745"/>
            <a:ext cx="5455920" cy="5517223"/>
          </a:xfrm>
        </p:spPr>
        <p:txBody>
          <a:bodyPr/>
          <a:lstStyle/>
          <a:p>
            <a:endParaRPr lang="sv-SE" sz="1200" b="1" i="0" baseline="0" dirty="0" smtClean="0">
              <a:solidFill>
                <a:schemeClr val="tx1"/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59559-1755-4F80-AD16-8A4F022EFD12}" type="slidenum">
              <a:rPr lang="sv-SE" b="1" smtClean="0"/>
              <a:t>9</a:t>
            </a:fld>
            <a:r>
              <a:rPr lang="sv-SE" b="1" dirty="0"/>
              <a:t> (</a:t>
            </a:r>
            <a:r>
              <a:rPr lang="sv-SE" b="1" dirty="0" smtClean="0"/>
              <a:t>12)</a:t>
            </a:r>
            <a:endParaRPr lang="sv-SE" b="1" dirty="0"/>
          </a:p>
        </p:txBody>
      </p:sp>
    </p:spTree>
    <p:extLst>
      <p:ext uri="{BB962C8B-B14F-4D97-AF65-F5344CB8AC3E}">
        <p14:creationId xmlns:p14="http://schemas.microsoft.com/office/powerpoint/2010/main" val="12870162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39" y="383383"/>
            <a:ext cx="6081713" cy="6081713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831600" y="1440000"/>
            <a:ext cx="4547644" cy="2387600"/>
          </a:xfrm>
        </p:spPr>
        <p:txBody>
          <a:bodyPr anchor="t" anchorCtr="0">
            <a:normAutofit/>
          </a:bodyPr>
          <a:lstStyle>
            <a:lvl1pPr algn="l">
              <a:spcAft>
                <a:spcPts val="0"/>
              </a:spcAft>
              <a:defRPr sz="4600" baseline="0"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7596560" y="2916000"/>
            <a:ext cx="4222748" cy="1655762"/>
          </a:xfrm>
        </p:spPr>
        <p:txBody>
          <a:bodyPr/>
          <a:lstStyle>
            <a:lvl1pPr marL="0" indent="0" algn="r">
              <a:lnSpc>
                <a:spcPct val="90000"/>
              </a:lnSpc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smtClean="0"/>
              <a:t>Klicka här för att ändra format på underrubrik i bakgrunden</a:t>
            </a:r>
            <a:endParaRPr lang="en-US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46DCA-F9F4-4379-AC87-0E07E89B816C}" type="datetimeFigureOut">
              <a:rPr lang="sv-SE" smtClean="0"/>
              <a:t>2017-11-21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2ADF5-DB7E-452D-A375-58E66D7A334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5474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och bild (ru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1439999" y="1825625"/>
            <a:ext cx="4356000" cy="43560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46DCA-F9F4-4379-AC87-0E07E89B816C}" type="datetimeFigureOut">
              <a:rPr lang="sv-SE" smtClean="0"/>
              <a:t>2017-11-21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2ADF5-DB7E-452D-A375-58E66D7A3344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9" name="Platshållare för bild 8"/>
          <p:cNvSpPr>
            <a:spLocks noGrp="1" noChangeAspect="1"/>
          </p:cNvSpPr>
          <p:nvPr>
            <p:ph type="pic" sz="quarter" idx="13"/>
          </p:nvPr>
        </p:nvSpPr>
        <p:spPr>
          <a:xfrm>
            <a:off x="6385025" y="1825525"/>
            <a:ext cx="4356000" cy="4356100"/>
          </a:xfrm>
          <a:prstGeom prst="ellipse">
            <a:avLst/>
          </a:prstGeom>
        </p:spPr>
        <p:txBody>
          <a:bodyPr anchor="t"/>
          <a:lstStyle/>
          <a:p>
            <a:r>
              <a:rPr lang="sv-SE" smtClean="0"/>
              <a:t>Klicka på ikonen 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72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och 2 bilder (ru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1439998" y="1825625"/>
            <a:ext cx="5560878" cy="43560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46DCA-F9F4-4379-AC87-0E07E89B816C}" type="datetimeFigureOut">
              <a:rPr lang="sv-SE" smtClean="0"/>
              <a:t>2017-11-21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2ADF5-DB7E-452D-A375-58E66D7A3344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9" name="Platshållare för bild 8"/>
          <p:cNvSpPr>
            <a:spLocks noGrp="1" noChangeAspect="1"/>
          </p:cNvSpPr>
          <p:nvPr>
            <p:ph type="pic" sz="quarter" idx="13"/>
          </p:nvPr>
        </p:nvSpPr>
        <p:spPr>
          <a:xfrm>
            <a:off x="7965276" y="3989341"/>
            <a:ext cx="2039937" cy="2039984"/>
          </a:xfrm>
          <a:prstGeom prst="ellipse">
            <a:avLst/>
          </a:prstGeom>
        </p:spPr>
        <p:txBody>
          <a:bodyPr anchor="t"/>
          <a:lstStyle/>
          <a:p>
            <a:r>
              <a:rPr lang="sv-SE" smtClean="0"/>
              <a:t>Klicka på ikonen för att lägga till en bild</a:t>
            </a:r>
            <a:endParaRPr lang="en-US" dirty="0"/>
          </a:p>
        </p:txBody>
      </p:sp>
      <p:sp>
        <p:nvSpPr>
          <p:cNvPr id="8" name="Platshållare för bild 8"/>
          <p:cNvSpPr>
            <a:spLocks noGrp="1" noChangeAspect="1"/>
          </p:cNvSpPr>
          <p:nvPr>
            <p:ph type="pic" sz="quarter" idx="14"/>
          </p:nvPr>
        </p:nvSpPr>
        <p:spPr>
          <a:xfrm>
            <a:off x="7965276" y="1825625"/>
            <a:ext cx="2039937" cy="2039984"/>
          </a:xfrm>
          <a:prstGeom prst="ellipse">
            <a:avLst/>
          </a:prstGeom>
        </p:spPr>
        <p:txBody>
          <a:bodyPr anchor="t"/>
          <a:lstStyle/>
          <a:p>
            <a:r>
              <a:rPr lang="sv-SE" smtClean="0"/>
              <a:t>Klicka på ikonen 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7124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46DCA-F9F4-4379-AC87-0E07E89B816C}" type="datetimeFigureOut">
              <a:rPr lang="sv-SE" smtClean="0"/>
              <a:t>2017-11-21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2ADF5-DB7E-452D-A375-58E66D7A3344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9" name="Platshållare för bild 8"/>
          <p:cNvSpPr>
            <a:spLocks noGrp="1" noChangeAspect="1"/>
          </p:cNvSpPr>
          <p:nvPr>
            <p:ph type="pic" sz="quarter" idx="13"/>
          </p:nvPr>
        </p:nvSpPr>
        <p:spPr>
          <a:xfrm>
            <a:off x="6385025" y="1825525"/>
            <a:ext cx="4356000" cy="4356100"/>
          </a:xfrm>
        </p:spPr>
        <p:txBody>
          <a:bodyPr anchor="t"/>
          <a:lstStyle/>
          <a:p>
            <a:r>
              <a:rPr lang="sv-SE" smtClean="0"/>
              <a:t>Klicka på ikonen för att lägga till en bild</a:t>
            </a:r>
            <a:endParaRPr lang="en-US" dirty="0"/>
          </a:p>
        </p:txBody>
      </p:sp>
      <p:sp>
        <p:nvSpPr>
          <p:cNvPr id="8" name="Platshållare för bild 8"/>
          <p:cNvSpPr>
            <a:spLocks noGrp="1" noChangeAspect="1"/>
          </p:cNvSpPr>
          <p:nvPr>
            <p:ph type="pic" sz="quarter" idx="14"/>
          </p:nvPr>
        </p:nvSpPr>
        <p:spPr>
          <a:xfrm>
            <a:off x="1450975" y="1825525"/>
            <a:ext cx="4356000" cy="4356100"/>
          </a:xfrm>
        </p:spPr>
        <p:txBody>
          <a:bodyPr anchor="t"/>
          <a:lstStyle/>
          <a:p>
            <a:r>
              <a:rPr lang="sv-SE" smtClean="0"/>
              <a:t>Klicka på ikonen 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0623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46DCA-F9F4-4379-AC87-0E07E89B816C}" type="datetimeFigureOut">
              <a:rPr lang="sv-SE" smtClean="0"/>
              <a:t>2017-11-21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2ADF5-DB7E-452D-A375-58E66D7A3344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9" name="Platshållare för bild 8"/>
          <p:cNvSpPr>
            <a:spLocks noGrp="1" noChangeAspect="1"/>
          </p:cNvSpPr>
          <p:nvPr>
            <p:ph type="pic" sz="quarter" idx="13"/>
          </p:nvPr>
        </p:nvSpPr>
        <p:spPr>
          <a:xfrm>
            <a:off x="7858885" y="1980803"/>
            <a:ext cx="2882140" cy="2882206"/>
          </a:xfrm>
        </p:spPr>
        <p:txBody>
          <a:bodyPr anchor="t"/>
          <a:lstStyle/>
          <a:p>
            <a:r>
              <a:rPr lang="sv-SE" smtClean="0"/>
              <a:t>Klicka på ikonen för att lägga till en bild</a:t>
            </a:r>
            <a:endParaRPr lang="en-US" dirty="0"/>
          </a:p>
        </p:txBody>
      </p:sp>
      <p:sp>
        <p:nvSpPr>
          <p:cNvPr id="8" name="Platshållare för bild 8"/>
          <p:cNvSpPr>
            <a:spLocks noGrp="1" noChangeAspect="1"/>
          </p:cNvSpPr>
          <p:nvPr>
            <p:ph type="pic" sz="quarter" idx="14"/>
          </p:nvPr>
        </p:nvSpPr>
        <p:spPr>
          <a:xfrm>
            <a:off x="1450976" y="1980803"/>
            <a:ext cx="2882140" cy="2882206"/>
          </a:xfrm>
        </p:spPr>
        <p:txBody>
          <a:bodyPr anchor="t"/>
          <a:lstStyle/>
          <a:p>
            <a:r>
              <a:rPr lang="sv-SE" smtClean="0"/>
              <a:t>Klicka på ikonen för att lägga till en bild</a:t>
            </a:r>
            <a:endParaRPr lang="en-US" dirty="0"/>
          </a:p>
        </p:txBody>
      </p:sp>
      <p:sp>
        <p:nvSpPr>
          <p:cNvPr id="10" name="Platshållare för bild 8"/>
          <p:cNvSpPr>
            <a:spLocks noGrp="1" noChangeAspect="1"/>
          </p:cNvSpPr>
          <p:nvPr>
            <p:ph type="pic" sz="quarter" idx="15"/>
          </p:nvPr>
        </p:nvSpPr>
        <p:spPr>
          <a:xfrm>
            <a:off x="4654931" y="1980803"/>
            <a:ext cx="2882140" cy="2882206"/>
          </a:xfrm>
        </p:spPr>
        <p:txBody>
          <a:bodyPr anchor="t"/>
          <a:lstStyle/>
          <a:p>
            <a:r>
              <a:rPr lang="sv-SE" smtClean="0"/>
              <a:t>Klicka på ikonen för att lägga till en bild</a:t>
            </a:r>
            <a:endParaRPr lang="en-US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6"/>
          </p:nvPr>
        </p:nvSpPr>
        <p:spPr>
          <a:xfrm>
            <a:off x="1439863" y="5040000"/>
            <a:ext cx="2894012" cy="114788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11" name="Platshållare för text 3"/>
          <p:cNvSpPr>
            <a:spLocks noGrp="1"/>
          </p:cNvSpPr>
          <p:nvPr>
            <p:ph type="body" sz="quarter" idx="17"/>
          </p:nvPr>
        </p:nvSpPr>
        <p:spPr>
          <a:xfrm>
            <a:off x="4648994" y="5040000"/>
            <a:ext cx="2894012" cy="114788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12" name="Platshållare för text 3"/>
          <p:cNvSpPr>
            <a:spLocks noGrp="1"/>
          </p:cNvSpPr>
          <p:nvPr>
            <p:ph type="body" sz="quarter" idx="18"/>
          </p:nvPr>
        </p:nvSpPr>
        <p:spPr>
          <a:xfrm>
            <a:off x="7858125" y="5040000"/>
            <a:ext cx="2894012" cy="11538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732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er (ru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46DCA-F9F4-4379-AC87-0E07E89B816C}" type="datetimeFigureOut">
              <a:rPr lang="sv-SE" smtClean="0"/>
              <a:t>2017-11-21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2ADF5-DB7E-452D-A375-58E66D7A3344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9" name="Platshållare för bild 8"/>
          <p:cNvSpPr>
            <a:spLocks noGrp="1" noChangeAspect="1"/>
          </p:cNvSpPr>
          <p:nvPr>
            <p:ph type="pic" sz="quarter" idx="13"/>
          </p:nvPr>
        </p:nvSpPr>
        <p:spPr>
          <a:xfrm>
            <a:off x="7858885" y="1980000"/>
            <a:ext cx="2882140" cy="2882206"/>
          </a:xfrm>
          <a:prstGeom prst="ellipse">
            <a:avLst/>
          </a:prstGeom>
        </p:spPr>
        <p:txBody>
          <a:bodyPr anchor="t"/>
          <a:lstStyle/>
          <a:p>
            <a:r>
              <a:rPr lang="sv-SE" smtClean="0"/>
              <a:t>Klicka på ikonen för att lägga till en bild</a:t>
            </a:r>
            <a:endParaRPr lang="en-US" dirty="0"/>
          </a:p>
        </p:txBody>
      </p:sp>
      <p:sp>
        <p:nvSpPr>
          <p:cNvPr id="8" name="Platshållare för bild 8"/>
          <p:cNvSpPr>
            <a:spLocks noGrp="1" noChangeAspect="1"/>
          </p:cNvSpPr>
          <p:nvPr>
            <p:ph type="pic" sz="quarter" idx="14"/>
          </p:nvPr>
        </p:nvSpPr>
        <p:spPr>
          <a:xfrm>
            <a:off x="1450976" y="1980000"/>
            <a:ext cx="2882140" cy="2882206"/>
          </a:xfrm>
          <a:prstGeom prst="ellipse">
            <a:avLst/>
          </a:prstGeom>
        </p:spPr>
        <p:txBody>
          <a:bodyPr anchor="t"/>
          <a:lstStyle/>
          <a:p>
            <a:r>
              <a:rPr lang="sv-SE" smtClean="0"/>
              <a:t>Klicka på ikonen för att lägga till en bild</a:t>
            </a:r>
            <a:endParaRPr lang="en-US" dirty="0"/>
          </a:p>
        </p:txBody>
      </p:sp>
      <p:sp>
        <p:nvSpPr>
          <p:cNvPr id="10" name="Platshållare för bild 8"/>
          <p:cNvSpPr>
            <a:spLocks noGrp="1" noChangeAspect="1"/>
          </p:cNvSpPr>
          <p:nvPr>
            <p:ph type="pic" sz="quarter" idx="15"/>
          </p:nvPr>
        </p:nvSpPr>
        <p:spPr>
          <a:xfrm>
            <a:off x="4654931" y="1980000"/>
            <a:ext cx="2882140" cy="2882206"/>
          </a:xfrm>
          <a:prstGeom prst="ellipse">
            <a:avLst/>
          </a:prstGeom>
        </p:spPr>
        <p:txBody>
          <a:bodyPr anchor="t"/>
          <a:lstStyle/>
          <a:p>
            <a:r>
              <a:rPr lang="sv-SE" smtClean="0"/>
              <a:t>Klicka på ikonen för att lägga till en bild</a:t>
            </a:r>
            <a:endParaRPr lang="en-US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6"/>
          </p:nvPr>
        </p:nvSpPr>
        <p:spPr>
          <a:xfrm>
            <a:off x="1439863" y="5040000"/>
            <a:ext cx="2894012" cy="1365250"/>
          </a:xfrm>
        </p:spPr>
        <p:txBody>
          <a:bodyPr/>
          <a:lstStyle>
            <a:lvl1pPr marL="0" indent="0" algn="ctr">
              <a:buNone/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11" name="Platshållare för text 3"/>
          <p:cNvSpPr>
            <a:spLocks noGrp="1"/>
          </p:cNvSpPr>
          <p:nvPr>
            <p:ph type="body" sz="quarter" idx="17"/>
          </p:nvPr>
        </p:nvSpPr>
        <p:spPr>
          <a:xfrm>
            <a:off x="4648994" y="5040000"/>
            <a:ext cx="2894012" cy="1365250"/>
          </a:xfrm>
        </p:spPr>
        <p:txBody>
          <a:bodyPr/>
          <a:lstStyle>
            <a:lvl1pPr marL="0" indent="0" algn="ctr">
              <a:buNone/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12" name="Platshållare för text 3"/>
          <p:cNvSpPr>
            <a:spLocks noGrp="1"/>
          </p:cNvSpPr>
          <p:nvPr>
            <p:ph type="body" sz="quarter" idx="18"/>
          </p:nvPr>
        </p:nvSpPr>
        <p:spPr>
          <a:xfrm>
            <a:off x="7858125" y="5040000"/>
            <a:ext cx="2894012" cy="1365250"/>
          </a:xfrm>
        </p:spPr>
        <p:txBody>
          <a:bodyPr/>
          <a:lstStyle>
            <a:lvl1pPr marL="0" indent="0" algn="ctr">
              <a:buNone/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0808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Klistra in diagram här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46DCA-F9F4-4379-AC87-0E07E89B816C}" type="datetimeFigureOut">
              <a:rPr lang="sv-SE" smtClean="0"/>
              <a:t>2017-11-21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2ADF5-DB7E-452D-A375-58E66D7A3344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/>
          </p:nvPr>
        </p:nvSpPr>
        <p:spPr>
          <a:xfrm>
            <a:off x="1439861" y="6120000"/>
            <a:ext cx="4824000" cy="738000"/>
          </a:xfrm>
        </p:spPr>
        <p:txBody>
          <a:bodyPr tIns="0" bIns="0"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9" name="Platshållare för text 7"/>
          <p:cNvSpPr>
            <a:spLocks noGrp="1"/>
          </p:cNvSpPr>
          <p:nvPr>
            <p:ph type="body" sz="quarter" idx="14"/>
          </p:nvPr>
        </p:nvSpPr>
        <p:spPr>
          <a:xfrm>
            <a:off x="6480093" y="6120000"/>
            <a:ext cx="4563270" cy="738000"/>
          </a:xfrm>
        </p:spPr>
        <p:txBody>
          <a:bodyPr tIns="0" bIns="0">
            <a:noAutofit/>
          </a:bodyPr>
          <a:lstStyle>
            <a:lvl1pPr marL="0" indent="0" algn="r">
              <a:buNone/>
              <a:defRPr sz="1200"/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11" name="Platshållare för text 9"/>
          <p:cNvSpPr>
            <a:spLocks noGrp="1"/>
          </p:cNvSpPr>
          <p:nvPr>
            <p:ph type="body" sz="quarter" idx="15"/>
          </p:nvPr>
        </p:nvSpPr>
        <p:spPr>
          <a:xfrm>
            <a:off x="1450975" y="1550635"/>
            <a:ext cx="9290050" cy="370800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7767233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 hasCustomPrompt="1"/>
          </p:nvPr>
        </p:nvSpPr>
        <p:spPr>
          <a:xfrm>
            <a:off x="1439999" y="1825625"/>
            <a:ext cx="4356000" cy="3672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Klistra in diagram här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46DCA-F9F4-4379-AC87-0E07E89B816C}" type="datetimeFigureOut">
              <a:rPr lang="sv-SE" smtClean="0"/>
              <a:t>2017-11-21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2ADF5-DB7E-452D-A375-58E66D7A3344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8" name="Platshållare för innehåll 2"/>
          <p:cNvSpPr>
            <a:spLocks noGrp="1"/>
          </p:cNvSpPr>
          <p:nvPr>
            <p:ph sz="half" idx="13" hasCustomPrompt="1"/>
          </p:nvPr>
        </p:nvSpPr>
        <p:spPr>
          <a:xfrm>
            <a:off x="6385025" y="1825625"/>
            <a:ext cx="4356000" cy="3672000"/>
          </a:xfrm>
        </p:spPr>
        <p:txBody>
          <a:bodyPr/>
          <a:lstStyle/>
          <a:p>
            <a:pPr lvl="0"/>
            <a:r>
              <a:rPr lang="en-US" dirty="0"/>
              <a:t>Klistra in diagram här</a:t>
            </a:r>
          </a:p>
        </p:txBody>
      </p:sp>
      <p:sp>
        <p:nvSpPr>
          <p:cNvPr id="11" name="Platshållare för text 7"/>
          <p:cNvSpPr>
            <a:spLocks noGrp="1"/>
          </p:cNvSpPr>
          <p:nvPr>
            <p:ph type="body" sz="quarter" idx="14"/>
          </p:nvPr>
        </p:nvSpPr>
        <p:spPr>
          <a:xfrm>
            <a:off x="1439861" y="6120000"/>
            <a:ext cx="4860000" cy="738000"/>
          </a:xfrm>
        </p:spPr>
        <p:txBody>
          <a:bodyPr tIns="0" bIns="0"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12" name="Platshållare för text 7"/>
          <p:cNvSpPr>
            <a:spLocks noGrp="1"/>
          </p:cNvSpPr>
          <p:nvPr>
            <p:ph type="body" sz="quarter" idx="15"/>
          </p:nvPr>
        </p:nvSpPr>
        <p:spPr>
          <a:xfrm>
            <a:off x="6480000" y="6120000"/>
            <a:ext cx="4563270" cy="738000"/>
          </a:xfrm>
        </p:spPr>
        <p:txBody>
          <a:bodyPr tIns="0" bIns="0">
            <a:normAutofit/>
          </a:bodyPr>
          <a:lstStyle>
            <a:lvl1pPr marL="0" indent="0" algn="r">
              <a:buNone/>
              <a:defRPr sz="1200"/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7366159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diagram 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439999" y="365125"/>
            <a:ext cx="9301026" cy="1325563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450980" y="1681163"/>
            <a:ext cx="43560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1450978" y="2505075"/>
            <a:ext cx="4356000" cy="368458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393658" y="1681163"/>
            <a:ext cx="43560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393658" y="2505075"/>
            <a:ext cx="4356000" cy="368458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46DCA-F9F4-4379-AC87-0E07E89B816C}" type="datetimeFigureOut">
              <a:rPr lang="sv-SE" smtClean="0"/>
              <a:t>2017-11-21</a:t>
            </a:fld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2ADF5-DB7E-452D-A375-58E66D7A3344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1" name="Platshållare för text 7"/>
          <p:cNvSpPr>
            <a:spLocks noGrp="1"/>
          </p:cNvSpPr>
          <p:nvPr>
            <p:ph type="body" sz="quarter" idx="14"/>
          </p:nvPr>
        </p:nvSpPr>
        <p:spPr>
          <a:xfrm>
            <a:off x="1439861" y="6120000"/>
            <a:ext cx="4860000" cy="738000"/>
          </a:xfrm>
        </p:spPr>
        <p:txBody>
          <a:bodyPr tIns="0" bIns="0"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12" name="Platshållare för text 7"/>
          <p:cNvSpPr>
            <a:spLocks noGrp="1"/>
          </p:cNvSpPr>
          <p:nvPr>
            <p:ph type="body" sz="quarter" idx="15"/>
          </p:nvPr>
        </p:nvSpPr>
        <p:spPr>
          <a:xfrm>
            <a:off x="6480000" y="6120000"/>
            <a:ext cx="4563270" cy="738000"/>
          </a:xfrm>
        </p:spPr>
        <p:txBody>
          <a:bodyPr tIns="0" bIns="0">
            <a:normAutofit/>
          </a:bodyPr>
          <a:lstStyle>
            <a:lvl1pPr marL="0" indent="0" algn="r">
              <a:buNone/>
              <a:defRPr sz="1200"/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1439909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46DCA-F9F4-4379-AC87-0E07E89B816C}" type="datetimeFigureOut">
              <a:rPr lang="sv-SE" smtClean="0"/>
              <a:t>2017-11-21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2ADF5-DB7E-452D-A375-58E66D7A3344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3" name="Platshållare för innehåll 12"/>
          <p:cNvSpPr>
            <a:spLocks noGrp="1"/>
          </p:cNvSpPr>
          <p:nvPr>
            <p:ph sz="quarter" idx="19" hasCustomPrompt="1"/>
          </p:nvPr>
        </p:nvSpPr>
        <p:spPr>
          <a:xfrm>
            <a:off x="1450975" y="1980803"/>
            <a:ext cx="2887662" cy="2881313"/>
          </a:xfrm>
        </p:spPr>
        <p:txBody>
          <a:bodyPr/>
          <a:lstStyle/>
          <a:p>
            <a:pPr lvl="0"/>
            <a:r>
              <a:rPr lang="en-US" dirty="0"/>
              <a:t>Klistra in diagram här</a:t>
            </a:r>
          </a:p>
        </p:txBody>
      </p:sp>
      <p:sp>
        <p:nvSpPr>
          <p:cNvPr id="14" name="Platshållare för innehåll 12"/>
          <p:cNvSpPr>
            <a:spLocks noGrp="1"/>
          </p:cNvSpPr>
          <p:nvPr>
            <p:ph sz="quarter" idx="20" hasCustomPrompt="1"/>
          </p:nvPr>
        </p:nvSpPr>
        <p:spPr>
          <a:xfrm>
            <a:off x="4648202" y="1978322"/>
            <a:ext cx="2887662" cy="2881313"/>
          </a:xfrm>
        </p:spPr>
        <p:txBody>
          <a:bodyPr/>
          <a:lstStyle/>
          <a:p>
            <a:pPr lvl="0"/>
            <a:r>
              <a:rPr lang="en-US" dirty="0"/>
              <a:t>Klistra in diagram här</a:t>
            </a:r>
          </a:p>
        </p:txBody>
      </p:sp>
      <p:sp>
        <p:nvSpPr>
          <p:cNvPr id="15" name="Platshållare för innehåll 12"/>
          <p:cNvSpPr>
            <a:spLocks noGrp="1"/>
          </p:cNvSpPr>
          <p:nvPr>
            <p:ph sz="quarter" idx="21" hasCustomPrompt="1"/>
          </p:nvPr>
        </p:nvSpPr>
        <p:spPr>
          <a:xfrm>
            <a:off x="7853363" y="1980802"/>
            <a:ext cx="2887662" cy="2881313"/>
          </a:xfrm>
        </p:spPr>
        <p:txBody>
          <a:bodyPr/>
          <a:lstStyle/>
          <a:p>
            <a:pPr lvl="0"/>
            <a:r>
              <a:rPr lang="en-US" dirty="0"/>
              <a:t>Klistra in diagram här</a:t>
            </a:r>
          </a:p>
        </p:txBody>
      </p:sp>
      <p:sp>
        <p:nvSpPr>
          <p:cNvPr id="16" name="Platshållare för text 7"/>
          <p:cNvSpPr>
            <a:spLocks noGrp="1"/>
          </p:cNvSpPr>
          <p:nvPr>
            <p:ph type="body" sz="quarter" idx="13"/>
          </p:nvPr>
        </p:nvSpPr>
        <p:spPr>
          <a:xfrm>
            <a:off x="1439861" y="6120000"/>
            <a:ext cx="4860000" cy="738000"/>
          </a:xfrm>
        </p:spPr>
        <p:txBody>
          <a:bodyPr tIns="0" bIns="0"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17" name="Platshållare för text 7"/>
          <p:cNvSpPr>
            <a:spLocks noGrp="1"/>
          </p:cNvSpPr>
          <p:nvPr>
            <p:ph type="body" sz="quarter" idx="14"/>
          </p:nvPr>
        </p:nvSpPr>
        <p:spPr>
          <a:xfrm>
            <a:off x="6480000" y="6120000"/>
            <a:ext cx="4563270" cy="738000"/>
          </a:xfrm>
        </p:spPr>
        <p:txBody>
          <a:bodyPr tIns="0" bIns="0">
            <a:normAutofit/>
          </a:bodyPr>
          <a:lstStyle>
            <a:lvl1pPr marL="0" indent="0" algn="r">
              <a:buNone/>
              <a:defRPr sz="1200"/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016686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46DCA-F9F4-4379-AC87-0E07E89B816C}" type="datetimeFigureOut">
              <a:rPr lang="sv-SE" smtClean="0"/>
              <a:t>2017-11-21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2ADF5-DB7E-452D-A375-58E66D7A3344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quarter" idx="13" hasCustomPrompt="1"/>
          </p:nvPr>
        </p:nvSpPr>
        <p:spPr>
          <a:xfrm>
            <a:off x="1450975" y="1825200"/>
            <a:ext cx="4070350" cy="2116138"/>
          </a:xfrm>
        </p:spPr>
        <p:txBody>
          <a:bodyPr/>
          <a:lstStyle/>
          <a:p>
            <a:pPr lvl="0"/>
            <a:r>
              <a:rPr lang="en-US" dirty="0"/>
              <a:t>Klistra in diagram här</a:t>
            </a:r>
          </a:p>
        </p:txBody>
      </p:sp>
      <p:sp>
        <p:nvSpPr>
          <p:cNvPr id="10" name="Platshållare för innehåll 3"/>
          <p:cNvSpPr>
            <a:spLocks noGrp="1"/>
          </p:cNvSpPr>
          <p:nvPr>
            <p:ph sz="quarter" idx="14" hasCustomPrompt="1"/>
          </p:nvPr>
        </p:nvSpPr>
        <p:spPr>
          <a:xfrm>
            <a:off x="1450975" y="4064000"/>
            <a:ext cx="4070350" cy="2116138"/>
          </a:xfrm>
        </p:spPr>
        <p:txBody>
          <a:bodyPr/>
          <a:lstStyle/>
          <a:p>
            <a:pPr lvl="0"/>
            <a:r>
              <a:rPr lang="en-US" dirty="0"/>
              <a:t>Klistra in diagram här</a:t>
            </a:r>
          </a:p>
        </p:txBody>
      </p:sp>
      <p:sp>
        <p:nvSpPr>
          <p:cNvPr id="11" name="Platshållare för innehåll 3"/>
          <p:cNvSpPr>
            <a:spLocks noGrp="1"/>
          </p:cNvSpPr>
          <p:nvPr>
            <p:ph sz="quarter" idx="15" hasCustomPrompt="1"/>
          </p:nvPr>
        </p:nvSpPr>
        <p:spPr>
          <a:xfrm>
            <a:off x="6096000" y="1825200"/>
            <a:ext cx="4070350" cy="2116138"/>
          </a:xfrm>
        </p:spPr>
        <p:txBody>
          <a:bodyPr/>
          <a:lstStyle/>
          <a:p>
            <a:pPr lvl="0"/>
            <a:r>
              <a:rPr lang="en-US" dirty="0"/>
              <a:t>Klistra in diagram här</a:t>
            </a:r>
          </a:p>
        </p:txBody>
      </p:sp>
      <p:sp>
        <p:nvSpPr>
          <p:cNvPr id="12" name="Platshållare för innehåll 3"/>
          <p:cNvSpPr>
            <a:spLocks noGrp="1"/>
          </p:cNvSpPr>
          <p:nvPr>
            <p:ph sz="quarter" idx="16" hasCustomPrompt="1"/>
          </p:nvPr>
        </p:nvSpPr>
        <p:spPr>
          <a:xfrm>
            <a:off x="6096000" y="4064000"/>
            <a:ext cx="4070350" cy="2116138"/>
          </a:xfrm>
        </p:spPr>
        <p:txBody>
          <a:bodyPr/>
          <a:lstStyle/>
          <a:p>
            <a:pPr lvl="0"/>
            <a:r>
              <a:rPr lang="en-US" dirty="0"/>
              <a:t>Klistra in diagram här</a:t>
            </a:r>
          </a:p>
        </p:txBody>
      </p:sp>
      <p:sp>
        <p:nvSpPr>
          <p:cNvPr id="13" name="Platshållare för text 7"/>
          <p:cNvSpPr>
            <a:spLocks noGrp="1"/>
          </p:cNvSpPr>
          <p:nvPr>
            <p:ph type="body" sz="quarter" idx="17"/>
          </p:nvPr>
        </p:nvSpPr>
        <p:spPr>
          <a:xfrm>
            <a:off x="1439861" y="6120000"/>
            <a:ext cx="4860000" cy="738000"/>
          </a:xfrm>
        </p:spPr>
        <p:txBody>
          <a:bodyPr tIns="0" bIns="0"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14" name="Platshållare för text 7"/>
          <p:cNvSpPr>
            <a:spLocks noGrp="1"/>
          </p:cNvSpPr>
          <p:nvPr>
            <p:ph type="body" sz="quarter" idx="18"/>
          </p:nvPr>
        </p:nvSpPr>
        <p:spPr>
          <a:xfrm>
            <a:off x="6480000" y="6120000"/>
            <a:ext cx="4563270" cy="738000"/>
          </a:xfrm>
        </p:spPr>
        <p:txBody>
          <a:bodyPr tIns="0" bIns="0">
            <a:normAutofit/>
          </a:bodyPr>
          <a:lstStyle>
            <a:lvl1pPr marL="0" indent="0" algn="r">
              <a:buNone/>
              <a:defRPr sz="1200"/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087919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46DCA-F9F4-4379-AC87-0E07E89B816C}" type="datetimeFigureOut">
              <a:rPr lang="sv-SE" smtClean="0"/>
              <a:t>2017-11-21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2ADF5-DB7E-452D-A375-58E66D7A334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689916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vdel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46DCA-F9F4-4379-AC87-0E07E89B816C}" type="datetimeFigureOut">
              <a:rPr lang="sv-SE" smtClean="0"/>
              <a:t>2017-11-21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2ADF5-DB7E-452D-A375-58E66D7A3344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5" name="Platshållare för bild 14"/>
          <p:cNvSpPr>
            <a:spLocks noGrp="1" noChangeAspect="1"/>
          </p:cNvSpPr>
          <p:nvPr>
            <p:ph type="pic" sz="quarter" idx="14"/>
          </p:nvPr>
        </p:nvSpPr>
        <p:spPr>
          <a:xfrm>
            <a:off x="1443037" y="1980000"/>
            <a:ext cx="2520000" cy="2520000"/>
          </a:xfrm>
          <a:solidFill>
            <a:srgbClr val="AFB6BD"/>
          </a:solidFill>
        </p:spPr>
        <p:txBody>
          <a:bodyPr anchor="t"/>
          <a:lstStyle/>
          <a:p>
            <a:r>
              <a:rPr lang="sv-SE" smtClean="0"/>
              <a:t>Klicka på ikonen för att lägga till en bild</a:t>
            </a:r>
            <a:endParaRPr lang="en-US" dirty="0"/>
          </a:p>
        </p:txBody>
      </p:sp>
      <p:sp>
        <p:nvSpPr>
          <p:cNvPr id="16" name="Platshållare för bild 14"/>
          <p:cNvSpPr>
            <a:spLocks noGrp="1" noChangeAspect="1"/>
          </p:cNvSpPr>
          <p:nvPr>
            <p:ph type="pic" sz="quarter" idx="15"/>
          </p:nvPr>
        </p:nvSpPr>
        <p:spPr>
          <a:xfrm>
            <a:off x="8221025" y="3348000"/>
            <a:ext cx="2520000" cy="2520000"/>
          </a:xfrm>
          <a:solidFill>
            <a:srgbClr val="5AC1D0"/>
          </a:solidFill>
        </p:spPr>
        <p:txBody>
          <a:bodyPr anchor="t"/>
          <a:lstStyle/>
          <a:p>
            <a:r>
              <a:rPr lang="sv-SE" smtClean="0"/>
              <a:t>Klicka på ikonen för att lägga till en bild</a:t>
            </a:r>
            <a:endParaRPr lang="en-US" dirty="0"/>
          </a:p>
        </p:txBody>
      </p:sp>
      <p:sp>
        <p:nvSpPr>
          <p:cNvPr id="17" name="Platshållare för bild 14"/>
          <p:cNvSpPr>
            <a:spLocks noGrp="1" noChangeAspect="1"/>
          </p:cNvSpPr>
          <p:nvPr>
            <p:ph type="pic" sz="quarter" idx="16"/>
          </p:nvPr>
        </p:nvSpPr>
        <p:spPr>
          <a:xfrm>
            <a:off x="4159519" y="4716844"/>
            <a:ext cx="2520000" cy="1152000"/>
          </a:xfrm>
          <a:solidFill>
            <a:schemeClr val="accent2"/>
          </a:solidFill>
        </p:spPr>
        <p:txBody>
          <a:bodyPr anchor="t"/>
          <a:lstStyle/>
          <a:p>
            <a:r>
              <a:rPr lang="sv-SE" smtClean="0"/>
              <a:t>Klicka på ikonen för att lägga till en bild</a:t>
            </a:r>
            <a:endParaRPr lang="en-US" dirty="0"/>
          </a:p>
        </p:txBody>
      </p:sp>
      <p:sp>
        <p:nvSpPr>
          <p:cNvPr id="18" name="Platshållare för bild 14"/>
          <p:cNvSpPr>
            <a:spLocks noGrp="1" noChangeAspect="1"/>
          </p:cNvSpPr>
          <p:nvPr>
            <p:ph type="pic" sz="quarter" idx="17"/>
          </p:nvPr>
        </p:nvSpPr>
        <p:spPr>
          <a:xfrm>
            <a:off x="5516031" y="1980000"/>
            <a:ext cx="2520000" cy="1152000"/>
          </a:xfrm>
          <a:solidFill>
            <a:schemeClr val="accent5"/>
          </a:solidFill>
        </p:spPr>
        <p:txBody>
          <a:bodyPr anchor="t"/>
          <a:lstStyle/>
          <a:p>
            <a:r>
              <a:rPr lang="sv-SE" smtClean="0"/>
              <a:t>Klicka på ikonen för att lägga till en bild</a:t>
            </a:r>
            <a:endParaRPr lang="en-US" dirty="0"/>
          </a:p>
        </p:txBody>
      </p:sp>
      <p:sp>
        <p:nvSpPr>
          <p:cNvPr id="20" name="Platshållare för text 19"/>
          <p:cNvSpPr>
            <a:spLocks noGrp="1"/>
          </p:cNvSpPr>
          <p:nvPr>
            <p:ph type="body" sz="quarter" idx="18"/>
          </p:nvPr>
        </p:nvSpPr>
        <p:spPr>
          <a:xfrm>
            <a:off x="4163534" y="1980000"/>
            <a:ext cx="1152000" cy="1152525"/>
          </a:xfrm>
          <a:solidFill>
            <a:schemeClr val="accent4"/>
          </a:solidFill>
        </p:spPr>
        <p:txBody>
          <a:bodyPr lIns="72000" tIns="7200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21" name="Platshållare för text 19"/>
          <p:cNvSpPr>
            <a:spLocks noGrp="1"/>
          </p:cNvSpPr>
          <p:nvPr>
            <p:ph type="body" sz="quarter" idx="19"/>
          </p:nvPr>
        </p:nvSpPr>
        <p:spPr>
          <a:xfrm>
            <a:off x="8236528" y="1980000"/>
            <a:ext cx="1152000" cy="1152525"/>
          </a:xfrm>
          <a:solidFill>
            <a:srgbClr val="E9530E"/>
          </a:solidFill>
        </p:spPr>
        <p:txBody>
          <a:bodyPr lIns="72000" tIns="7200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22" name="Platshållare för text 19"/>
          <p:cNvSpPr>
            <a:spLocks noGrp="1"/>
          </p:cNvSpPr>
          <p:nvPr>
            <p:ph type="body" sz="quarter" idx="20"/>
          </p:nvPr>
        </p:nvSpPr>
        <p:spPr>
          <a:xfrm>
            <a:off x="9589025" y="1980000"/>
            <a:ext cx="1152000" cy="1152525"/>
          </a:xfrm>
          <a:solidFill>
            <a:schemeClr val="accent1"/>
          </a:solidFill>
        </p:spPr>
        <p:txBody>
          <a:bodyPr lIns="72000" tIns="7200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23" name="Platshållare för text 19"/>
          <p:cNvSpPr>
            <a:spLocks noGrp="1"/>
          </p:cNvSpPr>
          <p:nvPr>
            <p:ph type="body" sz="quarter" idx="21"/>
          </p:nvPr>
        </p:nvSpPr>
        <p:spPr>
          <a:xfrm>
            <a:off x="1451925" y="4716844"/>
            <a:ext cx="2520000" cy="1152525"/>
          </a:xfrm>
          <a:solidFill>
            <a:srgbClr val="5AC1D0"/>
          </a:solidFill>
        </p:spPr>
        <p:txBody>
          <a:bodyPr lIns="72000" tIns="7200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26" name="Platshållare för text 19"/>
          <p:cNvSpPr>
            <a:spLocks noGrp="1"/>
          </p:cNvSpPr>
          <p:nvPr>
            <p:ph type="body" sz="quarter" idx="22"/>
          </p:nvPr>
        </p:nvSpPr>
        <p:spPr>
          <a:xfrm>
            <a:off x="6884031" y="4716581"/>
            <a:ext cx="1152000" cy="1152525"/>
          </a:xfrm>
          <a:solidFill>
            <a:schemeClr val="accent1">
              <a:lumMod val="20000"/>
              <a:lumOff val="80000"/>
            </a:schemeClr>
          </a:solidFill>
        </p:spPr>
        <p:txBody>
          <a:bodyPr lIns="72000" tIns="7200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27" name="Platshållare för text 19"/>
          <p:cNvSpPr>
            <a:spLocks noGrp="1"/>
          </p:cNvSpPr>
          <p:nvPr>
            <p:ph type="body" sz="quarter" idx="23"/>
          </p:nvPr>
        </p:nvSpPr>
        <p:spPr>
          <a:xfrm>
            <a:off x="6884031" y="3348000"/>
            <a:ext cx="1152000" cy="1152525"/>
          </a:xfrm>
          <a:solidFill>
            <a:srgbClr val="ECEAE6"/>
          </a:solidFill>
        </p:spPr>
        <p:txBody>
          <a:bodyPr lIns="72000" tIns="7200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29" name="Platshållare för text 19"/>
          <p:cNvSpPr>
            <a:spLocks noGrp="1"/>
          </p:cNvSpPr>
          <p:nvPr>
            <p:ph type="body" sz="quarter" idx="25"/>
          </p:nvPr>
        </p:nvSpPr>
        <p:spPr>
          <a:xfrm>
            <a:off x="4139999" y="3348000"/>
            <a:ext cx="2539519" cy="1152525"/>
          </a:xfrm>
          <a:solidFill>
            <a:srgbClr val="AFB6BD"/>
          </a:solidFill>
        </p:spPr>
        <p:txBody>
          <a:bodyPr lIns="72000" tIns="7200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46640505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502">
          <p15:clr>
            <a:srgbClr val="FBAE40"/>
          </p15:clr>
        </p15:guide>
        <p15:guide id="2" pos="2503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5"/>
          <p:cNvSpPr>
            <a:spLocks noGrp="1" noChangeAspect="1"/>
          </p:cNvSpPr>
          <p:nvPr>
            <p:ph type="pic" sz="quarter" idx="13"/>
          </p:nvPr>
        </p:nvSpPr>
        <p:spPr>
          <a:xfrm>
            <a:off x="0" y="0"/>
            <a:ext cx="12195175" cy="6858000"/>
          </a:xfrm>
          <a:custGeom>
            <a:avLst/>
            <a:gdLst/>
            <a:ahLst/>
            <a:cxnLst/>
            <a:rect l="l" t="t" r="r" b="b"/>
            <a:pathLst>
              <a:path w="12195175" h="6858000">
                <a:moveTo>
                  <a:pt x="0" y="0"/>
                </a:moveTo>
                <a:lnTo>
                  <a:pt x="11055211" y="3175"/>
                </a:lnTo>
                <a:cubicBezTo>
                  <a:pt x="11055257" y="512233"/>
                  <a:pt x="11055304" y="1021292"/>
                  <a:pt x="11055350" y="1530350"/>
                </a:cubicBezTo>
                <a:lnTo>
                  <a:pt x="11798579" y="1531676"/>
                </a:lnTo>
                <a:cubicBezTo>
                  <a:pt x="11796462" y="1020501"/>
                  <a:pt x="11806907" y="514350"/>
                  <a:pt x="11804790" y="3175"/>
                </a:cubicBezTo>
                <a:lnTo>
                  <a:pt x="12192000" y="3175"/>
                </a:lnTo>
                <a:cubicBezTo>
                  <a:pt x="12193058" y="518583"/>
                  <a:pt x="12194117" y="1033992"/>
                  <a:pt x="12195175" y="1549400"/>
                </a:cubicBezTo>
                <a:cubicBezTo>
                  <a:pt x="12194117" y="3318933"/>
                  <a:pt x="12193058" y="5088467"/>
                  <a:pt x="12192000" y="6858000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</p:spPr>
        <p:txBody>
          <a:bodyPr anchor="t"/>
          <a:lstStyle/>
          <a:p>
            <a:r>
              <a:rPr lang="sv-SE" smtClean="0"/>
              <a:t>Klicka på ikonen för att lägga till en bild</a:t>
            </a:r>
            <a:endParaRPr lang="en-US" dirty="0"/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46DCA-F9F4-4379-AC87-0E07E89B816C}" type="datetimeFigureOut">
              <a:rPr lang="sv-SE" smtClean="0"/>
              <a:t>2017-11-21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2ADF5-DB7E-452D-A375-58E66D7A334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450966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Öpp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39" y="383383"/>
            <a:ext cx="6081713" cy="6081713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831600" y="1440000"/>
            <a:ext cx="4547644" cy="2387600"/>
          </a:xfrm>
        </p:spPr>
        <p:txBody>
          <a:bodyPr anchor="t" anchorCtr="0">
            <a:normAutofit/>
          </a:bodyPr>
          <a:lstStyle>
            <a:lvl1pPr algn="l">
              <a:defRPr sz="4600" baseline="0"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7603704" y="2916000"/>
            <a:ext cx="4222748" cy="1655762"/>
          </a:xfrm>
        </p:spPr>
        <p:txBody>
          <a:bodyPr/>
          <a:lstStyle>
            <a:lvl1pPr marL="0" indent="0" algn="r">
              <a:lnSpc>
                <a:spcPct val="90000"/>
              </a:lnSpc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smtClean="0"/>
              <a:t>Klicka här för att ändra format på underrubrik i bakgrunden</a:t>
            </a:r>
            <a:endParaRPr lang="en-US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46DCA-F9F4-4379-AC87-0E07E89B816C}" type="datetimeFigureOut">
              <a:rPr lang="sv-SE" smtClean="0"/>
              <a:t>2017-11-21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2ADF5-DB7E-452D-A375-58E66D7A3344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4" name="textruta 13"/>
          <p:cNvSpPr txBox="1"/>
          <p:nvPr/>
        </p:nvSpPr>
        <p:spPr>
          <a:xfrm>
            <a:off x="8954219" y="6065607"/>
            <a:ext cx="297266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1600" kern="0" spc="600" baseline="0" dirty="0"/>
              <a:t>ÖPPEN</a:t>
            </a:r>
          </a:p>
        </p:txBody>
      </p:sp>
    </p:spTree>
    <p:extLst>
      <p:ext uri="{BB962C8B-B14F-4D97-AF65-F5344CB8AC3E}">
        <p14:creationId xmlns:p14="http://schemas.microsoft.com/office/powerpoint/2010/main" val="2962096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änsl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39" y="383383"/>
            <a:ext cx="6081713" cy="6081713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831600" y="1440000"/>
            <a:ext cx="4547644" cy="2387600"/>
          </a:xfrm>
        </p:spPr>
        <p:txBody>
          <a:bodyPr anchor="t" anchorCtr="0">
            <a:normAutofit/>
          </a:bodyPr>
          <a:lstStyle>
            <a:lvl1pPr algn="l">
              <a:defRPr sz="4600" baseline="0"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7603704" y="2916000"/>
            <a:ext cx="4222748" cy="1655762"/>
          </a:xfrm>
        </p:spPr>
        <p:txBody>
          <a:bodyPr/>
          <a:lstStyle>
            <a:lvl1pPr marL="0" indent="0" algn="r">
              <a:lnSpc>
                <a:spcPct val="90000"/>
              </a:lnSpc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smtClean="0"/>
              <a:t>Klicka här för att ändra format på underrubrik i bakgrunden</a:t>
            </a:r>
            <a:endParaRPr lang="en-US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46DCA-F9F4-4379-AC87-0E07E89B816C}" type="datetimeFigureOut">
              <a:rPr lang="sv-SE" smtClean="0"/>
              <a:t>2017-11-21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2ADF5-DB7E-452D-A375-58E66D7A3344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4" name="textruta 13"/>
          <p:cNvSpPr txBox="1"/>
          <p:nvPr/>
        </p:nvSpPr>
        <p:spPr>
          <a:xfrm>
            <a:off x="8954219" y="6065607"/>
            <a:ext cx="297266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1600" kern="0" spc="600" baseline="0" dirty="0"/>
              <a:t>KÄNSLIG</a:t>
            </a:r>
          </a:p>
        </p:txBody>
      </p:sp>
    </p:spTree>
    <p:extLst>
      <p:ext uri="{BB962C8B-B14F-4D97-AF65-F5344CB8AC3E}">
        <p14:creationId xmlns:p14="http://schemas.microsoft.com/office/powerpoint/2010/main" val="37552146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ycket känslig tv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39" y="383383"/>
            <a:ext cx="6081713" cy="6081713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831600" y="1440000"/>
            <a:ext cx="4547644" cy="2387600"/>
          </a:xfrm>
        </p:spPr>
        <p:txBody>
          <a:bodyPr anchor="t" anchorCtr="0">
            <a:normAutofit/>
          </a:bodyPr>
          <a:lstStyle>
            <a:lvl1pPr algn="l">
              <a:defRPr sz="4600" baseline="0"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7603704" y="2916000"/>
            <a:ext cx="4222748" cy="1655762"/>
          </a:xfrm>
        </p:spPr>
        <p:txBody>
          <a:bodyPr/>
          <a:lstStyle>
            <a:lvl1pPr marL="0" indent="0" algn="r">
              <a:lnSpc>
                <a:spcPct val="90000"/>
              </a:lnSpc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smtClean="0"/>
              <a:t>Klicka här för att ändra format på underrubrik i bakgrunden</a:t>
            </a:r>
            <a:endParaRPr lang="en-US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46DCA-F9F4-4379-AC87-0E07E89B816C}" type="datetimeFigureOut">
              <a:rPr lang="sv-SE" smtClean="0"/>
              <a:t>2017-11-21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2ADF5-DB7E-452D-A375-58E66D7A3344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4" name="textruta 13"/>
          <p:cNvSpPr txBox="1"/>
          <p:nvPr/>
        </p:nvSpPr>
        <p:spPr>
          <a:xfrm>
            <a:off x="8954219" y="6065607"/>
            <a:ext cx="297266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1600" kern="0" spc="600" baseline="0" dirty="0"/>
              <a:t>MYCKET KÄNSLIG</a:t>
            </a:r>
          </a:p>
        </p:txBody>
      </p:sp>
    </p:spTree>
    <p:extLst>
      <p:ext uri="{BB962C8B-B14F-4D97-AF65-F5344CB8AC3E}">
        <p14:creationId xmlns:p14="http://schemas.microsoft.com/office/powerpoint/2010/main" val="668250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ubl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39" y="383383"/>
            <a:ext cx="6081713" cy="6081713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831600" y="1440000"/>
            <a:ext cx="4547644" cy="2387600"/>
          </a:xfrm>
        </p:spPr>
        <p:txBody>
          <a:bodyPr anchor="t" anchorCtr="0">
            <a:normAutofit/>
          </a:bodyPr>
          <a:lstStyle>
            <a:lvl1pPr algn="l">
              <a:defRPr sz="4600" baseline="0"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7603704" y="2916000"/>
            <a:ext cx="4222748" cy="1655762"/>
          </a:xfrm>
        </p:spPr>
        <p:txBody>
          <a:bodyPr/>
          <a:lstStyle>
            <a:lvl1pPr marL="0" indent="0" algn="r">
              <a:lnSpc>
                <a:spcPct val="90000"/>
              </a:lnSpc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smtClean="0"/>
              <a:t>Klicka här för att ändra format på underrubrik i bakgrunden</a:t>
            </a:r>
            <a:endParaRPr lang="en-US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46DCA-F9F4-4379-AC87-0E07E89B816C}" type="datetimeFigureOut">
              <a:rPr lang="sv-SE" smtClean="0"/>
              <a:t>2017-11-21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2ADF5-DB7E-452D-A375-58E66D7A3344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4" name="textruta 13"/>
          <p:cNvSpPr txBox="1"/>
          <p:nvPr/>
        </p:nvSpPr>
        <p:spPr>
          <a:xfrm>
            <a:off x="8954219" y="6065607"/>
            <a:ext cx="297266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1600" kern="0" spc="600" baseline="0" dirty="0"/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13337270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fident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39" y="383383"/>
            <a:ext cx="6081713" cy="6081713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831600" y="1440000"/>
            <a:ext cx="4547644" cy="2387600"/>
          </a:xfrm>
        </p:spPr>
        <p:txBody>
          <a:bodyPr anchor="t" anchorCtr="0">
            <a:normAutofit/>
          </a:bodyPr>
          <a:lstStyle>
            <a:lvl1pPr algn="l">
              <a:defRPr sz="4600" baseline="0"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7603704" y="2916000"/>
            <a:ext cx="4222748" cy="1655762"/>
          </a:xfrm>
        </p:spPr>
        <p:txBody>
          <a:bodyPr/>
          <a:lstStyle>
            <a:lvl1pPr marL="0" indent="0" algn="r">
              <a:lnSpc>
                <a:spcPct val="90000"/>
              </a:lnSpc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smtClean="0"/>
              <a:t>Klicka här för att ändra format på underrubrik i bakgrunden</a:t>
            </a:r>
            <a:endParaRPr lang="en-US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46DCA-F9F4-4379-AC87-0E07E89B816C}" type="datetimeFigureOut">
              <a:rPr lang="sv-SE" smtClean="0"/>
              <a:t>2017-11-21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2ADF5-DB7E-452D-A375-58E66D7A3344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4" name="textruta 13"/>
          <p:cNvSpPr txBox="1"/>
          <p:nvPr/>
        </p:nvSpPr>
        <p:spPr>
          <a:xfrm>
            <a:off x="8954219" y="6065607"/>
            <a:ext cx="297266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1600" kern="0" spc="600" baseline="0" dirty="0"/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7775800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tric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39" y="383383"/>
            <a:ext cx="6081713" cy="6081713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831600" y="1440000"/>
            <a:ext cx="4547644" cy="2387600"/>
          </a:xfrm>
        </p:spPr>
        <p:txBody>
          <a:bodyPr anchor="t" anchorCtr="0">
            <a:normAutofit/>
          </a:bodyPr>
          <a:lstStyle>
            <a:lvl1pPr algn="l">
              <a:defRPr sz="4600" baseline="0"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7603704" y="2916000"/>
            <a:ext cx="4222748" cy="1655762"/>
          </a:xfrm>
        </p:spPr>
        <p:txBody>
          <a:bodyPr/>
          <a:lstStyle>
            <a:lvl1pPr marL="0" indent="0" algn="r">
              <a:lnSpc>
                <a:spcPct val="90000"/>
              </a:lnSpc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smtClean="0"/>
              <a:t>Klicka här för att ändra format på underrubrik i bakgrunden</a:t>
            </a:r>
            <a:endParaRPr lang="en-US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46DCA-F9F4-4379-AC87-0E07E89B816C}" type="datetimeFigureOut">
              <a:rPr lang="sv-SE" smtClean="0"/>
              <a:t>2017-11-21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2ADF5-DB7E-452D-A375-58E66D7A3344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4" name="textruta 13"/>
          <p:cNvSpPr txBox="1"/>
          <p:nvPr/>
        </p:nvSpPr>
        <p:spPr>
          <a:xfrm>
            <a:off x="8954219" y="6065607"/>
            <a:ext cx="297266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1600" kern="0" spc="600" baseline="0" dirty="0"/>
              <a:t>RESTRICTED</a:t>
            </a:r>
          </a:p>
        </p:txBody>
      </p:sp>
    </p:spTree>
    <p:extLst>
      <p:ext uri="{BB962C8B-B14F-4D97-AF65-F5344CB8AC3E}">
        <p14:creationId xmlns:p14="http://schemas.microsoft.com/office/powerpoint/2010/main" val="140608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450974" y="1499997"/>
            <a:ext cx="9290051" cy="28527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450974" y="4800600"/>
            <a:ext cx="9290051" cy="134140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46DCA-F9F4-4379-AC87-0E07E89B816C}" type="datetimeFigureOut">
              <a:rPr lang="sv-SE" smtClean="0"/>
              <a:t>2017-11-21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2ADF5-DB7E-452D-A375-58E66D7A334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38379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1439999" y="1825625"/>
            <a:ext cx="4356000" cy="43560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393661" y="1825625"/>
            <a:ext cx="4356000" cy="43560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46DCA-F9F4-4379-AC87-0E07E89B816C}" type="datetimeFigureOut">
              <a:rPr lang="sv-SE" smtClean="0"/>
              <a:t>2017-11-21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2ADF5-DB7E-452D-A375-58E66D7A334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35186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439999" y="365125"/>
            <a:ext cx="9301026" cy="1325563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450980" y="1681163"/>
            <a:ext cx="43560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1450978" y="2505075"/>
            <a:ext cx="4356000" cy="368458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393658" y="1681163"/>
            <a:ext cx="43560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393658" y="2505075"/>
            <a:ext cx="4356000" cy="368458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46DCA-F9F4-4379-AC87-0E07E89B816C}" type="datetimeFigureOut">
              <a:rPr lang="sv-SE" smtClean="0"/>
              <a:t>2017-11-21</a:t>
            </a:fld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2ADF5-DB7E-452D-A375-58E66D7A334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88317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46DCA-F9F4-4379-AC87-0E07E89B816C}" type="datetimeFigureOut">
              <a:rPr lang="sv-SE" smtClean="0"/>
              <a:t>2017-11-21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2ADF5-DB7E-452D-A375-58E66D7A334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95370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46DCA-F9F4-4379-AC87-0E07E89B816C}" type="datetimeFigureOut">
              <a:rPr lang="sv-SE" smtClean="0"/>
              <a:t>2017-11-21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2ADF5-DB7E-452D-A375-58E66D7A334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9092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46DCA-F9F4-4379-AC87-0E07E89B816C}" type="datetimeFigureOut">
              <a:rPr lang="sv-SE" smtClean="0"/>
              <a:t>2017-11-21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2ADF5-DB7E-452D-A375-58E66D7A3344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8" name="Platshållare för bild 7"/>
          <p:cNvSpPr>
            <a:spLocks noGrp="1" noChangeAspect="1"/>
          </p:cNvSpPr>
          <p:nvPr>
            <p:ph type="pic" sz="quarter" idx="13"/>
          </p:nvPr>
        </p:nvSpPr>
        <p:spPr>
          <a:xfrm>
            <a:off x="1458112" y="1825625"/>
            <a:ext cx="9290050" cy="4297363"/>
          </a:xfrm>
        </p:spPr>
        <p:txBody>
          <a:bodyPr anchor="t"/>
          <a:lstStyle/>
          <a:p>
            <a:r>
              <a:rPr lang="sv-SE" smtClean="0"/>
              <a:t>Klicka på ikonen 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131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1439999" y="1825625"/>
            <a:ext cx="4356000" cy="43560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46DCA-F9F4-4379-AC87-0E07E89B816C}" type="datetimeFigureOut">
              <a:rPr lang="sv-SE" smtClean="0"/>
              <a:t>2017-11-21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2ADF5-DB7E-452D-A375-58E66D7A3344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9" name="Platshållare för bild 8"/>
          <p:cNvSpPr>
            <a:spLocks noGrp="1" noChangeAspect="1"/>
          </p:cNvSpPr>
          <p:nvPr>
            <p:ph type="pic" sz="quarter" idx="13"/>
          </p:nvPr>
        </p:nvSpPr>
        <p:spPr>
          <a:xfrm>
            <a:off x="6385025" y="1825525"/>
            <a:ext cx="4356000" cy="4356100"/>
          </a:xfrm>
        </p:spPr>
        <p:txBody>
          <a:bodyPr anchor="t"/>
          <a:lstStyle/>
          <a:p>
            <a:r>
              <a:rPr lang="sv-SE" smtClean="0"/>
              <a:t>Klicka på ikonen 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548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1443042" y="365125"/>
            <a:ext cx="9297983" cy="1325563"/>
          </a:xfrm>
          <a:prstGeom prst="rect">
            <a:avLst/>
          </a:prstGeom>
        </p:spPr>
        <p:txBody>
          <a:bodyPr vert="horz" lIns="0" tIns="45720" rIns="0" bIns="45720" rtlCol="0" anchor="b" anchorCtr="0">
            <a:normAutofit/>
          </a:bodyPr>
          <a:lstStyle/>
          <a:p>
            <a:r>
              <a:rPr lang="en-US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439999" y="1825625"/>
            <a:ext cx="9301026" cy="4356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Redigera format för bakgrundstext</a:t>
            </a:r>
          </a:p>
          <a:p>
            <a:pPr lvl="1"/>
            <a:r>
              <a:rPr lang="en-US" dirty="0"/>
              <a:t>Nivå två</a:t>
            </a:r>
          </a:p>
          <a:p>
            <a:pPr lvl="2"/>
            <a:r>
              <a:rPr lang="en-US" dirty="0"/>
              <a:t>Nivå tre</a:t>
            </a:r>
          </a:p>
          <a:p>
            <a:pPr lvl="3"/>
            <a:r>
              <a:rPr lang="en-US" dirty="0"/>
              <a:t>Nivå fyra</a:t>
            </a:r>
          </a:p>
          <a:p>
            <a:pPr lvl="4"/>
            <a:r>
              <a:rPr lang="en-US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292891" y="6356350"/>
            <a:ext cx="9366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A46DCA-F9F4-4379-AC87-0E07E89B816C}" type="datetimeFigureOut">
              <a:rPr lang="sv-SE" smtClean="0"/>
              <a:t>2017-11-21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439999" y="6356350"/>
            <a:ext cx="93724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0894218" y="6356350"/>
            <a:ext cx="9953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92ADF5-DB7E-452D-A375-58E66D7A3344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2122" y="0"/>
            <a:ext cx="787569" cy="15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294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  <p:sldLayoutId id="2147483773" r:id="rId17"/>
    <p:sldLayoutId id="2147483774" r:id="rId18"/>
    <p:sldLayoutId id="2147483775" r:id="rId19"/>
    <p:sldLayoutId id="2147483776" r:id="rId20"/>
    <p:sldLayoutId id="2147483777" r:id="rId21"/>
    <p:sldLayoutId id="2147483778" r:id="rId22"/>
    <p:sldLayoutId id="2147483779" r:id="rId23"/>
    <p:sldLayoutId id="2147483780" r:id="rId24"/>
    <p:sldLayoutId id="2147483781" r:id="rId25"/>
    <p:sldLayoutId id="2147483782" r:id="rId26"/>
    <p:sldLayoutId id="2147483783" r:id="rId27"/>
  </p:sldLayoutIdLst>
  <p:txStyles>
    <p:titleStyle>
      <a:lvl1pPr algn="l" defTabSz="914400" rtl="0" eaLnBrk="1" latinLnBrk="0" hangingPunct="1">
        <a:lnSpc>
          <a:spcPct val="82000"/>
        </a:lnSpc>
        <a:spcBef>
          <a:spcPct val="0"/>
        </a:spcBef>
        <a:spcAft>
          <a:spcPts val="0"/>
        </a:spcAft>
        <a:buNone/>
        <a:defRPr sz="3600" b="1" i="0" kern="1200" spc="7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2400" kern="1200" spc="20" baseline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2000" kern="1200" spc="2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400"/>
        </a:spcAft>
        <a:buFont typeface="Arial" panose="020B0604020202020204" pitchFamily="34" charset="0"/>
        <a:buChar char="•"/>
        <a:defRPr sz="1800" kern="1200" spc="2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400"/>
        </a:spcAft>
        <a:buFont typeface="Arial" panose="020B0604020202020204" pitchFamily="34" charset="0"/>
        <a:buChar char="•"/>
        <a:defRPr sz="1800" kern="1200" spc="2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400"/>
        </a:spcAft>
        <a:buFont typeface="Arial" panose="020B0604020202020204" pitchFamily="34" charset="0"/>
        <a:buChar char="•"/>
        <a:defRPr sz="1800" kern="1200" spc="2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34">
          <p15:clr>
            <a:srgbClr val="F26B43"/>
          </p15:clr>
        </p15:guide>
        <p15:guide id="2" pos="7446">
          <p15:clr>
            <a:srgbClr val="F26B43"/>
          </p15:clr>
        </p15:guide>
        <p15:guide id="7" pos="914">
          <p15:clr>
            <a:srgbClr val="F26B43"/>
          </p15:clr>
        </p15:guide>
        <p15:guide id="8" pos="6949">
          <p15:clr>
            <a:srgbClr val="F26B43"/>
          </p15:clr>
        </p15:guide>
        <p15:guide id="10" orient="horz" pos="972">
          <p15:clr>
            <a:srgbClr val="F26B43"/>
          </p15:clr>
        </p15:guide>
        <p15:guide id="11" pos="272" userDrawn="1">
          <p15:clr>
            <a:srgbClr val="F26B43"/>
          </p15:clr>
        </p15:guide>
        <p15:guide id="12" pos="7408" userDrawn="1">
          <p15:clr>
            <a:srgbClr val="F26B43"/>
          </p15:clr>
        </p15:guide>
        <p15:guide id="13" orient="horz" pos="2160" userDrawn="1">
          <p15:clr>
            <a:srgbClr val="F26B43"/>
          </p15:clr>
        </p15:guide>
        <p15:guide id="14" orient="horz" pos="232" userDrawn="1">
          <p15:clr>
            <a:srgbClr val="F26B43"/>
          </p15:clr>
        </p15:guide>
        <p15:guide id="15" orient="horz" pos="4088" userDrawn="1">
          <p15:clr>
            <a:srgbClr val="F26B43"/>
          </p15:clr>
        </p15:guide>
        <p15:guide id="16" pos="3840" userDrawn="1">
          <p15:clr>
            <a:srgbClr val="F26B43"/>
          </p15:clr>
        </p15:guide>
        <p15:guide id="17" pos="915" userDrawn="1">
          <p15:clr>
            <a:srgbClr val="F26B43"/>
          </p15:clr>
        </p15:guide>
        <p15:guide id="18" pos="6767" userDrawn="1">
          <p15:clr>
            <a:srgbClr val="F26B43"/>
          </p15:clr>
        </p15:guide>
        <p15:guide id="19" orient="horz" pos="815" userDrawn="1">
          <p15:clr>
            <a:srgbClr val="F26B43"/>
          </p15:clr>
        </p15:guide>
        <p15:guide id="20" pos="686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v-SE" sz="4400" dirty="0" smtClean="0"/>
              <a:t/>
            </a:r>
            <a:br>
              <a:rPr lang="sv-SE" sz="4400" dirty="0" smtClean="0"/>
            </a:br>
            <a:r>
              <a:rPr lang="sv-SE" sz="4400" dirty="0" smtClean="0"/>
              <a:t>Finansiell stabilitet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/>
            </a:r>
            <a:br>
              <a:rPr lang="sv-SE" dirty="0" smtClean="0"/>
            </a:br>
            <a:r>
              <a:rPr lang="sv-SE" sz="3100" dirty="0" smtClean="0"/>
              <a:t>November 2017</a:t>
            </a:r>
            <a:endParaRPr lang="sv-SE" sz="2700" dirty="0"/>
          </a:p>
        </p:txBody>
      </p:sp>
    </p:spTree>
    <p:extLst>
      <p:ext uri="{BB962C8B-B14F-4D97-AF65-F5344CB8AC3E}">
        <p14:creationId xmlns:p14="http://schemas.microsoft.com/office/powerpoint/2010/main" val="3644743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Viktigt med självförsäkring hos bankerna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1439861" y="6250624"/>
            <a:ext cx="4824000" cy="738000"/>
          </a:xfrm>
        </p:spPr>
        <p:txBody>
          <a:bodyPr/>
          <a:lstStyle/>
          <a:p>
            <a:r>
              <a:rPr lang="sv-SE" dirty="0" smtClean="0"/>
              <a:t>De svenska storbankernas dagliga LCR i kronor, lägsta enskilda observationen, procent. 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4"/>
          </p:nvPr>
        </p:nvSpPr>
        <p:spPr>
          <a:xfrm>
            <a:off x="6480093" y="6250624"/>
            <a:ext cx="4563270" cy="738000"/>
          </a:xfrm>
        </p:spPr>
        <p:txBody>
          <a:bodyPr/>
          <a:lstStyle/>
          <a:p>
            <a:r>
              <a:rPr lang="sv-SE" dirty="0" smtClean="0"/>
              <a:t>Källa: Riksbanken</a:t>
            </a:r>
            <a:endParaRPr lang="sv-SE" dirty="0"/>
          </a:p>
          <a:p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754554" y="1825625"/>
            <a:ext cx="6671779" cy="435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17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73480" y="365125"/>
            <a:ext cx="9567545" cy="1325563"/>
          </a:xfrm>
        </p:spPr>
        <p:txBody>
          <a:bodyPr>
            <a:normAutofit/>
          </a:bodyPr>
          <a:lstStyle/>
          <a:p>
            <a:r>
              <a:rPr lang="sv-SE" dirty="0" smtClean="0"/>
              <a:t> </a:t>
            </a:r>
            <a:br>
              <a:rPr lang="sv-SE" dirty="0" smtClean="0"/>
            </a:br>
            <a:r>
              <a:rPr lang="sv-SE" sz="4000" dirty="0" smtClean="0"/>
              <a:t>Sårbart banksystem även om Nordea flyttar</a:t>
            </a:r>
            <a:endParaRPr lang="sv-SE" sz="4000" dirty="0"/>
          </a:p>
        </p:txBody>
      </p:sp>
      <p:sp>
        <p:nvSpPr>
          <p:cNvPr id="7" name="Platshållare för text 6"/>
          <p:cNvSpPr>
            <a:spLocks noGrp="1"/>
          </p:cNvSpPr>
          <p:nvPr>
            <p:ph sz="half" idx="1"/>
          </p:nvPr>
        </p:nvSpPr>
        <p:spPr>
          <a:xfrm>
            <a:off x="1439997" y="1825625"/>
            <a:ext cx="6216579" cy="4356000"/>
          </a:xfrm>
        </p:spPr>
        <p:txBody>
          <a:bodyPr>
            <a:normAutofit/>
          </a:bodyPr>
          <a:lstStyle/>
          <a:p>
            <a:endParaRPr lang="sv-SE" dirty="0" smtClean="0"/>
          </a:p>
          <a:p>
            <a:r>
              <a:rPr lang="sv-SE" dirty="0" smtClean="0"/>
              <a:t>Riskerna finns kvar även om Nordea flyttar</a:t>
            </a:r>
          </a:p>
          <a:p>
            <a:r>
              <a:rPr lang="sv-SE" dirty="0" smtClean="0"/>
              <a:t>Svenska myndigheters inflytande skulle minska</a:t>
            </a:r>
          </a:p>
          <a:p>
            <a:r>
              <a:rPr lang="sv-SE" dirty="0" smtClean="0"/>
              <a:t>Viktigt med tillräckligt höga krav på kapital och likviditet för Nordea</a:t>
            </a:r>
          </a:p>
          <a:p>
            <a:endParaRPr lang="sv-SE" dirty="0"/>
          </a:p>
          <a:p>
            <a:endParaRPr lang="sv-SE" sz="2000" dirty="0"/>
          </a:p>
        </p:txBody>
      </p:sp>
      <p:pic>
        <p:nvPicPr>
          <p:cNvPr id="4" name="Platshållare för bild 3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>
            <a:fillRect/>
          </a:stretch>
        </p:blipFill>
        <p:spPr>
          <a:xfrm>
            <a:off x="7510780" y="2336750"/>
            <a:ext cx="3333750" cy="3333750"/>
          </a:xfrm>
        </p:spPr>
      </p:pic>
    </p:spTree>
    <p:extLst>
      <p:ext uri="{BB962C8B-B14F-4D97-AF65-F5344CB8AC3E}">
        <p14:creationId xmlns:p14="http://schemas.microsoft.com/office/powerpoint/2010/main" val="1716723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v-SE" dirty="0" smtClean="0"/>
              <a:t> </a:t>
            </a:r>
            <a:br>
              <a:rPr lang="sv-SE" dirty="0" smtClean="0"/>
            </a:br>
            <a:r>
              <a:rPr lang="sv-SE" dirty="0" smtClean="0"/>
              <a:t>Sårbart finansiellt system utsatt för risker</a:t>
            </a:r>
            <a:endParaRPr lang="sv-SE" dirty="0"/>
          </a:p>
        </p:txBody>
      </p:sp>
      <p:sp>
        <p:nvSpPr>
          <p:cNvPr id="7" name="Platshållare för text 6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sv-SE" dirty="0" smtClean="0"/>
          </a:p>
          <a:p>
            <a:r>
              <a:rPr lang="sv-SE" dirty="0"/>
              <a:t>Minska riskerna med hushållens skuldsättning</a:t>
            </a:r>
          </a:p>
          <a:p>
            <a:endParaRPr lang="sv-SE" dirty="0" smtClean="0"/>
          </a:p>
          <a:p>
            <a:r>
              <a:rPr lang="sv-SE" dirty="0" smtClean="0"/>
              <a:t>Stärka </a:t>
            </a:r>
            <a:r>
              <a:rPr lang="sv-SE" dirty="0"/>
              <a:t>bankernas motståndskraft</a:t>
            </a:r>
          </a:p>
          <a:p>
            <a:endParaRPr lang="sv-SE" dirty="0" smtClean="0"/>
          </a:p>
          <a:p>
            <a:pPr marL="0" indent="0">
              <a:buNone/>
            </a:pPr>
            <a:endParaRPr lang="sv-SE" dirty="0"/>
          </a:p>
          <a:p>
            <a:endParaRPr lang="sv-SE" sz="2000" dirty="0"/>
          </a:p>
        </p:txBody>
      </p:sp>
      <p:pic>
        <p:nvPicPr>
          <p:cNvPr id="4" name="Platshållare för bild 3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96" b="16096"/>
          <a:stretch>
            <a:fillRect/>
          </a:stretch>
        </p:blipFill>
        <p:spPr>
          <a:xfrm>
            <a:off x="7343484" y="2235273"/>
            <a:ext cx="3061163" cy="3073407"/>
          </a:xfrm>
        </p:spPr>
      </p:pic>
    </p:spTree>
    <p:extLst>
      <p:ext uri="{BB962C8B-B14F-4D97-AF65-F5344CB8AC3E}">
        <p14:creationId xmlns:p14="http://schemas.microsoft.com/office/powerpoint/2010/main" val="323895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sv-SE" sz="3600" b="1" dirty="0" smtClean="0"/>
          </a:p>
          <a:p>
            <a:pPr marL="0" indent="0" algn="ctr">
              <a:buNone/>
            </a:pPr>
            <a:endParaRPr lang="sv-SE" sz="3600" b="1" dirty="0"/>
          </a:p>
          <a:p>
            <a:pPr marL="0" indent="0" algn="ctr">
              <a:buNone/>
            </a:pPr>
            <a:r>
              <a:rPr lang="sv-SE" sz="3600" b="1" dirty="0" smtClean="0"/>
              <a:t>Extrabilder</a:t>
            </a:r>
            <a:endParaRPr lang="sv-SE" sz="3600" b="1" dirty="0"/>
          </a:p>
        </p:txBody>
      </p:sp>
    </p:spTree>
    <p:extLst>
      <p:ext uri="{BB962C8B-B14F-4D97-AF65-F5344CB8AC3E}">
        <p14:creationId xmlns:p14="http://schemas.microsoft.com/office/powerpoint/2010/main" val="2939664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Strukturella likviditetsrisker bör minska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1439861" y="6250624"/>
            <a:ext cx="4824000" cy="738000"/>
          </a:xfrm>
        </p:spPr>
        <p:txBody>
          <a:bodyPr/>
          <a:lstStyle/>
          <a:p>
            <a:r>
              <a:rPr lang="sv-SE" dirty="0" smtClean="0"/>
              <a:t>Storbankernas marknadsfinansiering per kvarvarande löptid, miljarder kronor, september 2017.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4"/>
          </p:nvPr>
        </p:nvSpPr>
        <p:spPr>
          <a:xfrm>
            <a:off x="6480093" y="6250624"/>
            <a:ext cx="4563270" cy="738000"/>
          </a:xfrm>
        </p:spPr>
        <p:txBody>
          <a:bodyPr/>
          <a:lstStyle/>
          <a:p>
            <a:r>
              <a:rPr lang="sv-SE" dirty="0" smtClean="0"/>
              <a:t>Källa: Riksbanken</a:t>
            </a:r>
            <a:endParaRPr lang="sv-SE" dirty="0"/>
          </a:p>
          <a:p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754554" y="1825625"/>
            <a:ext cx="6671779" cy="435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583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Finansiella kriser är </a:t>
            </a:r>
            <a:r>
              <a:rPr lang="sv-SE" dirty="0" smtClean="0"/>
              <a:t>kostsamma </a:t>
            </a:r>
            <a:r>
              <a:rPr lang="sv-SE" dirty="0"/>
              <a:t>för </a:t>
            </a:r>
            <a:r>
              <a:rPr lang="sv-SE" dirty="0" smtClean="0"/>
              <a:t>samhället</a:t>
            </a:r>
            <a:endParaRPr lang="sv-SE" b="0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spc="70" dirty="0" smtClean="0">
                <a:latin typeface="Calibri" panose="020F0502020204030204" pitchFamily="34" charset="0"/>
              </a:rPr>
              <a:t>BNP, miljarder kronor.</a:t>
            </a:r>
            <a:endParaRPr lang="sv-SE" dirty="0">
              <a:latin typeface="Calibri" panose="020F0502020204030204" pitchFamily="34" charset="0"/>
            </a:endParaRPr>
          </a:p>
          <a:p>
            <a:endParaRPr lang="sv-SE" b="1" spc="70" dirty="0">
              <a:latin typeface="Calibri" panose="020F0502020204030204" pitchFamily="34" charset="0"/>
            </a:endParaRPr>
          </a:p>
          <a:p>
            <a:endParaRPr lang="sv-SE" dirty="0"/>
          </a:p>
          <a:p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 dirty="0" smtClean="0">
                <a:latin typeface="Calibri" panose="020F0502020204030204" pitchFamily="34" charset="0"/>
              </a:rPr>
              <a:t>Källor</a:t>
            </a:r>
            <a:r>
              <a:rPr lang="sv-SE" dirty="0">
                <a:latin typeface="Calibri" panose="020F0502020204030204" pitchFamily="34" charset="0"/>
              </a:rPr>
              <a:t>: </a:t>
            </a:r>
            <a:r>
              <a:rPr lang="sv-SE" dirty="0" smtClean="0">
                <a:latin typeface="Calibri" panose="020F0502020204030204" pitchFamily="34" charset="0"/>
              </a:rPr>
              <a:t>Konjunkturinstitutet </a:t>
            </a:r>
            <a:r>
              <a:rPr lang="sv-SE" dirty="0">
                <a:latin typeface="Calibri" panose="020F0502020204030204" pitchFamily="34" charset="0"/>
              </a:rPr>
              <a:t>och Riksbanken</a:t>
            </a:r>
          </a:p>
          <a:p>
            <a:r>
              <a:rPr lang="sv-SE" dirty="0" smtClean="0"/>
              <a:t> </a:t>
            </a:r>
            <a:endParaRPr lang="sv-SE" dirty="0"/>
          </a:p>
        </p:txBody>
      </p:sp>
      <p:pic>
        <p:nvPicPr>
          <p:cNvPr id="7" name="Platshållare för innehåll 8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642010" y="1725145"/>
            <a:ext cx="6675812" cy="435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97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Att undvika finansiella kriser angår oss alla</a:t>
            </a:r>
            <a:endParaRPr lang="sv-SE" dirty="0"/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33600" y="1690688"/>
            <a:ext cx="7059913" cy="4836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756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 </a:t>
            </a:r>
            <a:br>
              <a:rPr lang="sv-SE" dirty="0" smtClean="0"/>
            </a:br>
            <a:r>
              <a:rPr lang="sv-SE" dirty="0"/>
              <a:t>Det finansiella systemet är </a:t>
            </a:r>
            <a:r>
              <a:rPr lang="sv-SE" dirty="0" smtClean="0"/>
              <a:t>utsatt </a:t>
            </a:r>
            <a:r>
              <a:rPr lang="sv-SE" dirty="0"/>
              <a:t>för risker</a:t>
            </a:r>
          </a:p>
        </p:txBody>
      </p:sp>
      <p:sp>
        <p:nvSpPr>
          <p:cNvPr id="7" name="Platshållare för text 6"/>
          <p:cNvSpPr>
            <a:spLocks noGrp="1"/>
          </p:cNvSpPr>
          <p:nvPr>
            <p:ph sz="half" idx="2"/>
          </p:nvPr>
        </p:nvSpPr>
        <p:spPr>
          <a:xfrm>
            <a:off x="1450978" y="1939332"/>
            <a:ext cx="4356000" cy="4250331"/>
          </a:xfrm>
        </p:spPr>
        <p:txBody>
          <a:bodyPr>
            <a:normAutofit/>
          </a:bodyPr>
          <a:lstStyle/>
          <a:p>
            <a:endParaRPr lang="sv-SE" dirty="0" smtClean="0"/>
          </a:p>
          <a:p>
            <a:r>
              <a:rPr lang="sv-SE" dirty="0" smtClean="0"/>
              <a:t>Hushållens höga skuldsättning – den största risken</a:t>
            </a:r>
            <a:endParaRPr lang="sv-SE" dirty="0"/>
          </a:p>
          <a:p>
            <a:endParaRPr lang="sv-SE" dirty="0" smtClean="0"/>
          </a:p>
          <a:p>
            <a:r>
              <a:rPr lang="sv-SE" dirty="0" smtClean="0"/>
              <a:t>Bostadsmarknaden</a:t>
            </a:r>
          </a:p>
          <a:p>
            <a:endParaRPr lang="sv-SE" dirty="0" smtClean="0"/>
          </a:p>
          <a:p>
            <a:r>
              <a:rPr lang="sv-SE" dirty="0" smtClean="0"/>
              <a:t>Osäkerhet kring global politisk och makroekonomisk utveckling</a:t>
            </a:r>
            <a:endParaRPr lang="sv-SE" dirty="0"/>
          </a:p>
          <a:p>
            <a:pPr marL="0" indent="0">
              <a:buNone/>
            </a:pPr>
            <a:endParaRPr lang="sv-SE" dirty="0" smtClean="0"/>
          </a:p>
          <a:p>
            <a:endParaRPr lang="sv-SE" sz="2000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3"/>
          </p:nvPr>
        </p:nvSpPr>
        <p:spPr>
          <a:xfrm>
            <a:off x="6393658" y="1681163"/>
            <a:ext cx="4355305" cy="823912"/>
          </a:xfrm>
        </p:spPr>
        <p:txBody>
          <a:bodyPr/>
          <a:lstStyle/>
          <a:p>
            <a:pPr algn="ctr"/>
            <a:r>
              <a:rPr lang="sv-SE" dirty="0" smtClean="0"/>
              <a:t>Hushållens skuldkvot ökar</a:t>
            </a:r>
            <a:endParaRPr lang="sv-SE" sz="1100" dirty="0"/>
          </a:p>
        </p:txBody>
      </p:sp>
      <p:sp>
        <p:nvSpPr>
          <p:cNvPr id="8" name="Platshållare för text 6"/>
          <p:cNvSpPr txBox="1">
            <a:spLocks/>
          </p:cNvSpPr>
          <p:nvPr/>
        </p:nvSpPr>
        <p:spPr>
          <a:xfrm>
            <a:off x="6333199" y="5828630"/>
            <a:ext cx="5242047" cy="738000"/>
          </a:xfrm>
          <a:prstGeom prst="ellipse">
            <a:avLst/>
          </a:prstGeom>
        </p:spPr>
        <p:txBody>
          <a:bodyPr vert="horz" lIns="0" tIns="45720" rIns="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40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80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80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80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ts val="300"/>
              </a:lnSpc>
              <a:buNone/>
            </a:pPr>
            <a:r>
              <a:rPr lang="sv-SE" sz="1200" dirty="0" smtClean="0"/>
              <a:t>Procent av disponibel inkomst.</a:t>
            </a:r>
          </a:p>
          <a:p>
            <a:pPr marL="0" indent="0" algn="r">
              <a:lnSpc>
                <a:spcPts val="300"/>
              </a:lnSpc>
              <a:buNone/>
            </a:pPr>
            <a:r>
              <a:rPr lang="sv-SE" sz="1200" dirty="0" smtClean="0"/>
              <a:t> </a:t>
            </a:r>
          </a:p>
          <a:p>
            <a:pPr marL="0" indent="0" algn="r">
              <a:lnSpc>
                <a:spcPts val="300"/>
              </a:lnSpc>
              <a:buNone/>
            </a:pPr>
            <a:r>
              <a:rPr lang="sv-SE" sz="1200" dirty="0" smtClean="0"/>
              <a:t>Källor: SEB och Riksbanken</a:t>
            </a:r>
          </a:p>
          <a:p>
            <a:pPr algn="r"/>
            <a:endParaRPr lang="sv-SE" sz="1200" dirty="0"/>
          </a:p>
        </p:txBody>
      </p:sp>
      <p:pic>
        <p:nvPicPr>
          <p:cNvPr id="12" name="Platshållare för innehåll 11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394450" y="2925807"/>
            <a:ext cx="4354513" cy="2843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95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Bostadspriserna har ökat under lång tid</a:t>
            </a:r>
            <a:endParaRPr lang="sv-SE" dirty="0">
              <a:solidFill>
                <a:srgbClr val="FF0000"/>
              </a:solidFill>
            </a:endParaRP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463040" y="1681163"/>
            <a:ext cx="4291584" cy="823912"/>
          </a:xfrm>
        </p:spPr>
        <p:txBody>
          <a:bodyPr/>
          <a:lstStyle/>
          <a:p>
            <a:r>
              <a:rPr lang="sv-SE" dirty="0" smtClean="0"/>
              <a:t>Men har nu sjunkit något</a:t>
            </a:r>
            <a:endParaRPr lang="sv-SE" sz="1100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393658" y="1681163"/>
            <a:ext cx="5262430" cy="823912"/>
          </a:xfrm>
        </p:spPr>
        <p:txBody>
          <a:bodyPr/>
          <a:lstStyle/>
          <a:p>
            <a:r>
              <a:rPr lang="sv-SE" dirty="0" smtClean="0"/>
              <a:t>Byggandet har ökat kraftigt</a:t>
            </a:r>
            <a:endParaRPr lang="sv-SE" sz="1100" dirty="0"/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4"/>
          </p:nvPr>
        </p:nvSpPr>
        <p:spPr>
          <a:xfrm>
            <a:off x="1439861" y="6200384"/>
            <a:ext cx="4880552" cy="738000"/>
          </a:xfrm>
        </p:spPr>
        <p:txBody>
          <a:bodyPr/>
          <a:lstStyle/>
          <a:p>
            <a:pPr>
              <a:lnSpc>
                <a:spcPts val="400"/>
              </a:lnSpc>
            </a:pPr>
            <a:r>
              <a:rPr lang="sv-SE" dirty="0" smtClean="0"/>
              <a:t>Index, januari 2011=100. Avser prisutveckling på bostäder.</a:t>
            </a:r>
          </a:p>
          <a:p>
            <a:pPr>
              <a:lnSpc>
                <a:spcPts val="400"/>
              </a:lnSpc>
            </a:pPr>
            <a:endParaRPr lang="sv-SE" dirty="0" smtClean="0"/>
          </a:p>
          <a:p>
            <a:pPr>
              <a:lnSpc>
                <a:spcPts val="400"/>
              </a:lnSpc>
            </a:pPr>
            <a:r>
              <a:rPr lang="sv-SE" dirty="0" smtClean="0"/>
              <a:t>Källor: </a:t>
            </a:r>
            <a:r>
              <a:rPr lang="sv-SE" dirty="0" err="1" smtClean="0"/>
              <a:t>Valueguard</a:t>
            </a:r>
            <a:r>
              <a:rPr lang="sv-SE" dirty="0" smtClean="0"/>
              <a:t> och Riksbanken</a:t>
            </a:r>
            <a:endParaRPr lang="sv-SE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5"/>
          </p:nvPr>
        </p:nvSpPr>
        <p:spPr>
          <a:xfrm>
            <a:off x="6480000" y="6200384"/>
            <a:ext cx="4392316" cy="738000"/>
          </a:xfrm>
        </p:spPr>
        <p:txBody>
          <a:bodyPr>
            <a:normAutofit/>
          </a:bodyPr>
          <a:lstStyle/>
          <a:p>
            <a:pPr marL="0" lvl="1" indent="0" algn="r">
              <a:lnSpc>
                <a:spcPts val="400"/>
              </a:lnSpc>
              <a:buNone/>
            </a:pPr>
            <a:r>
              <a:rPr lang="sv-SE" sz="1200" dirty="0" smtClean="0"/>
              <a:t>Tusental, avser påbörjade bostäder.</a:t>
            </a:r>
          </a:p>
          <a:p>
            <a:pPr marL="0" lvl="1" indent="0" algn="r">
              <a:lnSpc>
                <a:spcPts val="400"/>
              </a:lnSpc>
              <a:buNone/>
            </a:pPr>
            <a:r>
              <a:rPr lang="sv-SE" sz="1200" dirty="0" smtClean="0"/>
              <a:t> </a:t>
            </a:r>
          </a:p>
          <a:p>
            <a:pPr marL="0" lvl="1" indent="0" algn="r">
              <a:lnSpc>
                <a:spcPts val="400"/>
              </a:lnSpc>
              <a:buNone/>
            </a:pPr>
            <a:r>
              <a:rPr lang="en-GB" sz="1200" dirty="0" err="1" smtClean="0"/>
              <a:t>Källor</a:t>
            </a:r>
            <a:r>
              <a:rPr lang="en-GB" sz="1200" dirty="0"/>
              <a:t>: </a:t>
            </a:r>
            <a:r>
              <a:rPr lang="en-GB" sz="1200" dirty="0" err="1" smtClean="0"/>
              <a:t>Boverket</a:t>
            </a:r>
            <a:r>
              <a:rPr lang="en-GB" sz="1200" dirty="0" smtClean="0"/>
              <a:t> </a:t>
            </a:r>
            <a:r>
              <a:rPr lang="en-GB" sz="1200" dirty="0" err="1" smtClean="0"/>
              <a:t>och</a:t>
            </a:r>
            <a:r>
              <a:rPr lang="en-GB" sz="1200" dirty="0" smtClean="0"/>
              <a:t> SCB</a:t>
            </a:r>
            <a:endParaRPr lang="sv-SE" dirty="0"/>
          </a:p>
        </p:txBody>
      </p:sp>
      <p:pic>
        <p:nvPicPr>
          <p:cNvPr id="17" name="Platshållare för innehåll 16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450975" y="2925289"/>
            <a:ext cx="4356100" cy="2844159"/>
          </a:xfrm>
          <a:prstGeom prst="rect">
            <a:avLst/>
          </a:prstGeom>
        </p:spPr>
      </p:pic>
      <p:pic>
        <p:nvPicPr>
          <p:cNvPr id="20" name="Platshållare för innehåll 19"/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6394450" y="2925807"/>
            <a:ext cx="4354513" cy="2843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947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Hushållen allt mer skuldsatta</a:t>
            </a:r>
            <a:endParaRPr lang="sv-SE" dirty="0">
              <a:solidFill>
                <a:srgbClr val="FF0000"/>
              </a:solidFill>
            </a:endParaRP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319102" y="1681163"/>
            <a:ext cx="4712582" cy="823912"/>
          </a:xfrm>
        </p:spPr>
        <p:txBody>
          <a:bodyPr/>
          <a:lstStyle/>
          <a:p>
            <a:r>
              <a:rPr lang="sv-SE" dirty="0" smtClean="0"/>
              <a:t>Skulderna ökar mer än inkomsterna</a:t>
            </a:r>
            <a:endParaRPr lang="sv-SE" sz="1100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393657" y="1681163"/>
            <a:ext cx="5021269" cy="823912"/>
          </a:xfrm>
        </p:spPr>
        <p:txBody>
          <a:bodyPr/>
          <a:lstStyle/>
          <a:p>
            <a:r>
              <a:rPr lang="sv-SE" dirty="0" smtClean="0"/>
              <a:t>Allt fler högre skuldsatta</a:t>
            </a:r>
            <a:endParaRPr lang="sv-SE" sz="1100" dirty="0"/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4"/>
          </p:nvPr>
        </p:nvSpPr>
        <p:spPr>
          <a:xfrm>
            <a:off x="1439861" y="6014852"/>
            <a:ext cx="4880552" cy="738000"/>
          </a:xfrm>
        </p:spPr>
        <p:txBody>
          <a:bodyPr/>
          <a:lstStyle/>
          <a:p>
            <a:r>
              <a:rPr lang="sv-SE" dirty="0" smtClean="0"/>
              <a:t>Index, 1996 kv1=100. Disponibel inkomst avser fyra kvartals glidande medelvärde. </a:t>
            </a:r>
          </a:p>
          <a:p>
            <a:r>
              <a:rPr lang="sv-SE" dirty="0" smtClean="0"/>
              <a:t>Källor: SCB och Riksbanken</a:t>
            </a:r>
            <a:endParaRPr lang="sv-SE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5"/>
          </p:nvPr>
        </p:nvSpPr>
        <p:spPr>
          <a:xfrm>
            <a:off x="6480000" y="6014852"/>
            <a:ext cx="4392316" cy="738000"/>
          </a:xfrm>
        </p:spPr>
        <p:txBody>
          <a:bodyPr>
            <a:normAutofit/>
          </a:bodyPr>
          <a:lstStyle/>
          <a:p>
            <a:pPr marL="0" lvl="1" indent="0" algn="r">
              <a:lnSpc>
                <a:spcPct val="100000"/>
              </a:lnSpc>
              <a:buNone/>
            </a:pPr>
            <a:r>
              <a:rPr lang="sv-SE" sz="1200" dirty="0" smtClean="0"/>
              <a:t>Fördelning av hushållens </a:t>
            </a:r>
            <a:r>
              <a:rPr lang="sv-SE" sz="1200" dirty="0"/>
              <a:t>s</a:t>
            </a:r>
            <a:r>
              <a:rPr lang="sv-SE" sz="1200" dirty="0" smtClean="0"/>
              <a:t>kuldkvot, procent av hushåll med bolåneskuld. </a:t>
            </a:r>
          </a:p>
          <a:p>
            <a:pPr marL="0" lvl="1" indent="0" algn="r">
              <a:lnSpc>
                <a:spcPct val="100000"/>
              </a:lnSpc>
              <a:buNone/>
            </a:pPr>
            <a:r>
              <a:rPr lang="en-GB" sz="1200" dirty="0" err="1" smtClean="0"/>
              <a:t>Källa</a:t>
            </a:r>
            <a:r>
              <a:rPr lang="en-GB" sz="1200" dirty="0" smtClean="0"/>
              <a:t>: Riksbanken</a:t>
            </a:r>
            <a:endParaRPr lang="sv-SE" dirty="0"/>
          </a:p>
        </p:txBody>
      </p:sp>
      <p:pic>
        <p:nvPicPr>
          <p:cNvPr id="15" name="Platshållare för innehåll 14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450975" y="2925289"/>
            <a:ext cx="4356100" cy="2844159"/>
          </a:xfrm>
          <a:prstGeom prst="rect">
            <a:avLst/>
          </a:prstGeom>
        </p:spPr>
      </p:pic>
      <p:pic>
        <p:nvPicPr>
          <p:cNvPr id="20" name="Platshållare för innehåll 19"/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6394450" y="2925807"/>
            <a:ext cx="4354513" cy="2843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270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Konsumtionslånen ökar allt snabbare 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1439861" y="6250624"/>
            <a:ext cx="4824000" cy="738000"/>
          </a:xfrm>
        </p:spPr>
        <p:txBody>
          <a:bodyPr/>
          <a:lstStyle/>
          <a:p>
            <a:r>
              <a:rPr lang="sv-SE" dirty="0" smtClean="0"/>
              <a:t>Årlig förändring av </a:t>
            </a:r>
            <a:r>
              <a:rPr lang="sv-SE" dirty="0" err="1" smtClean="0"/>
              <a:t>konsumtionslån</a:t>
            </a:r>
            <a:r>
              <a:rPr lang="sv-SE" dirty="0" smtClean="0"/>
              <a:t> och total utlåning till hushållen, procent.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4"/>
          </p:nvPr>
        </p:nvSpPr>
        <p:spPr>
          <a:xfrm>
            <a:off x="6480093" y="6250624"/>
            <a:ext cx="4563270" cy="738000"/>
          </a:xfrm>
        </p:spPr>
        <p:txBody>
          <a:bodyPr/>
          <a:lstStyle/>
          <a:p>
            <a:r>
              <a:rPr lang="sv-SE" dirty="0" smtClean="0"/>
              <a:t>Källa: SCB</a:t>
            </a:r>
            <a:endParaRPr lang="sv-SE" dirty="0"/>
          </a:p>
          <a:p>
            <a:endParaRPr lang="sv-SE" dirty="0"/>
          </a:p>
        </p:txBody>
      </p:sp>
      <p:pic>
        <p:nvPicPr>
          <p:cNvPr id="11" name="Platshållare för innehåll 10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754554" y="1825625"/>
            <a:ext cx="6671779" cy="435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872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Hushållen </a:t>
            </a:r>
            <a:r>
              <a:rPr lang="sv-SE" dirty="0"/>
              <a:t>har blivit känsligare</a:t>
            </a:r>
            <a:endParaRPr lang="sv-SE" dirty="0">
              <a:solidFill>
                <a:srgbClr val="FF0000"/>
              </a:solidFill>
            </a:endParaRP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319103" y="1681163"/>
            <a:ext cx="4374562" cy="823912"/>
          </a:xfrm>
        </p:spPr>
        <p:txBody>
          <a:bodyPr/>
          <a:lstStyle/>
          <a:p>
            <a:r>
              <a:rPr lang="sv-SE" dirty="0" smtClean="0"/>
              <a:t>Låg ränta ger låga ränteutgifter</a:t>
            </a:r>
            <a:endParaRPr lang="sv-SE" sz="1100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393658" y="1681163"/>
            <a:ext cx="4627910" cy="823912"/>
          </a:xfrm>
        </p:spPr>
        <p:txBody>
          <a:bodyPr/>
          <a:lstStyle/>
          <a:p>
            <a:r>
              <a:rPr lang="sv-SE" dirty="0" smtClean="0"/>
              <a:t>Men högre ränta påverkar snabbare</a:t>
            </a:r>
            <a:endParaRPr lang="sv-SE" dirty="0"/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4"/>
          </p:nvPr>
        </p:nvSpPr>
        <p:spPr>
          <a:xfrm>
            <a:off x="1439861" y="5919968"/>
            <a:ext cx="4880552" cy="738000"/>
          </a:xfrm>
        </p:spPr>
        <p:txBody>
          <a:bodyPr anchor="ctr">
            <a:normAutofit fontScale="92500"/>
          </a:bodyPr>
          <a:lstStyle/>
          <a:p>
            <a:r>
              <a:rPr lang="sv-SE" dirty="0" smtClean="0"/>
              <a:t>De svenska hushållens ränteutgifter som andel av disponibelinkomst justerade för ränteavdrag, procent.</a:t>
            </a:r>
            <a:r>
              <a:rPr lang="sv-SE" dirty="0"/>
              <a:t> </a:t>
            </a:r>
            <a:r>
              <a:rPr lang="sv-SE" dirty="0" smtClean="0"/>
              <a:t>Den </a:t>
            </a:r>
            <a:r>
              <a:rPr lang="sv-SE" dirty="0"/>
              <a:t>streckade linjen avser Riksbankens </a:t>
            </a:r>
            <a:r>
              <a:rPr lang="sv-SE" dirty="0" smtClean="0"/>
              <a:t>prognos. </a:t>
            </a:r>
          </a:p>
          <a:p>
            <a:r>
              <a:rPr lang="sv-SE" dirty="0" smtClean="0"/>
              <a:t>Källor: SCB och Riksbanken.</a:t>
            </a:r>
            <a:endParaRPr lang="sv-SE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5"/>
          </p:nvPr>
        </p:nvSpPr>
        <p:spPr>
          <a:xfrm>
            <a:off x="6480000" y="5934456"/>
            <a:ext cx="4392316" cy="877824"/>
          </a:xfrm>
        </p:spPr>
        <p:txBody>
          <a:bodyPr anchor="t">
            <a:normAutofit/>
          </a:bodyPr>
          <a:lstStyle/>
          <a:p>
            <a:pPr marL="0" lvl="1" indent="0" algn="r">
              <a:lnSpc>
                <a:spcPct val="100000"/>
              </a:lnSpc>
              <a:buNone/>
            </a:pPr>
            <a:r>
              <a:rPr lang="sv-SE" sz="1200" dirty="0" smtClean="0"/>
              <a:t>Räntebetalningar för ett typiskt bostadsköp, kronor per månad. Betalningarna har avrundats till närmaste hundratal.  </a:t>
            </a:r>
          </a:p>
          <a:p>
            <a:pPr marL="0" lvl="1" indent="0" algn="r">
              <a:lnSpc>
                <a:spcPts val="400"/>
              </a:lnSpc>
              <a:buNone/>
            </a:pPr>
            <a:r>
              <a:rPr lang="en-GB" sz="1200" dirty="0" err="1" smtClean="0"/>
              <a:t>Källor</a:t>
            </a:r>
            <a:r>
              <a:rPr lang="en-GB" sz="1200" dirty="0"/>
              <a:t>: </a:t>
            </a:r>
            <a:r>
              <a:rPr lang="en-GB" sz="1200" dirty="0" err="1" smtClean="0"/>
              <a:t>Finansinspektionen</a:t>
            </a:r>
            <a:r>
              <a:rPr lang="en-GB" sz="1200" dirty="0" smtClean="0"/>
              <a:t>, </a:t>
            </a:r>
            <a:r>
              <a:rPr lang="en-GB" sz="1200" dirty="0"/>
              <a:t>SCB </a:t>
            </a:r>
            <a:r>
              <a:rPr lang="en-GB" sz="1200" dirty="0" err="1"/>
              <a:t>och</a:t>
            </a:r>
            <a:r>
              <a:rPr lang="en-GB" sz="1200" dirty="0"/>
              <a:t> </a:t>
            </a:r>
            <a:r>
              <a:rPr lang="en-GB" sz="1200" dirty="0" smtClean="0"/>
              <a:t>Riksbanken.</a:t>
            </a:r>
            <a:endParaRPr lang="sv-SE" dirty="0"/>
          </a:p>
        </p:txBody>
      </p:sp>
      <p:pic>
        <p:nvPicPr>
          <p:cNvPr id="11" name="Platshållare för innehåll 10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530356" y="3092920"/>
            <a:ext cx="4354513" cy="2253690"/>
          </a:xfrm>
          <a:prstGeom prst="rect">
            <a:avLst/>
          </a:prstGeom>
        </p:spPr>
      </p:pic>
      <p:pic>
        <p:nvPicPr>
          <p:cNvPr id="6" name="Platshållare för innehåll 5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1450975" y="2925289"/>
            <a:ext cx="4356100" cy="2844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397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/>
              <a:t> </a:t>
            </a:r>
            <a:br>
              <a:rPr lang="sv-SE" dirty="0" smtClean="0"/>
            </a:br>
            <a:r>
              <a:rPr lang="sv-SE" sz="4000" dirty="0" smtClean="0"/>
              <a:t>En kombination av åtgärder för </a:t>
            </a:r>
            <a:r>
              <a:rPr lang="sv-SE" sz="4000" dirty="0"/>
              <a:t>att minska </a:t>
            </a:r>
            <a:r>
              <a:rPr lang="sv-SE" sz="4000" dirty="0" smtClean="0"/>
              <a:t>riskerna </a:t>
            </a:r>
            <a:r>
              <a:rPr lang="sv-SE" sz="4000" dirty="0"/>
              <a:t>med hushållens </a:t>
            </a:r>
            <a:r>
              <a:rPr lang="sv-SE" sz="4000" dirty="0" smtClean="0"/>
              <a:t>skuldsättning</a:t>
            </a:r>
            <a:endParaRPr lang="sv-SE" sz="4000" dirty="0"/>
          </a:p>
        </p:txBody>
      </p:sp>
      <p:sp>
        <p:nvSpPr>
          <p:cNvPr id="7" name="Platshållare för text 6"/>
          <p:cNvSpPr>
            <a:spLocks noGrp="1"/>
          </p:cNvSpPr>
          <p:nvPr>
            <p:ph sz="half" idx="1"/>
          </p:nvPr>
        </p:nvSpPr>
        <p:spPr>
          <a:xfrm>
            <a:off x="1439997" y="1825625"/>
            <a:ext cx="5835009" cy="4356000"/>
          </a:xfrm>
        </p:spPr>
        <p:txBody>
          <a:bodyPr>
            <a:normAutofit/>
          </a:bodyPr>
          <a:lstStyle/>
          <a:p>
            <a:endParaRPr lang="sv-SE" dirty="0" smtClean="0"/>
          </a:p>
          <a:p>
            <a:r>
              <a:rPr lang="sv-SE" dirty="0" smtClean="0"/>
              <a:t>Bostadsmarknaden behöver fungera bättre</a:t>
            </a:r>
            <a:endParaRPr lang="sv-SE" dirty="0"/>
          </a:p>
          <a:p>
            <a:r>
              <a:rPr lang="sv-SE" dirty="0"/>
              <a:t>Skatteregler behöver ses över</a:t>
            </a:r>
          </a:p>
          <a:p>
            <a:r>
              <a:rPr lang="sv-SE" dirty="0" smtClean="0"/>
              <a:t>FI behöver kunna agera snabbt</a:t>
            </a:r>
            <a:endParaRPr lang="sv-SE" dirty="0"/>
          </a:p>
          <a:p>
            <a:r>
              <a:rPr lang="sv-SE" dirty="0" smtClean="0"/>
              <a:t>Lämpligt skärpa amorteringskravet</a:t>
            </a:r>
            <a:endParaRPr lang="sv-SE" dirty="0"/>
          </a:p>
          <a:p>
            <a:endParaRPr lang="sv-SE" sz="2000" dirty="0"/>
          </a:p>
        </p:txBody>
      </p:sp>
      <p:pic>
        <p:nvPicPr>
          <p:cNvPr id="5" name="Platshållare för bild 4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>
            <a:fillRect/>
          </a:stretch>
        </p:blipFill>
        <p:spPr>
          <a:xfrm>
            <a:off x="7681971" y="2436405"/>
            <a:ext cx="3059054" cy="3061163"/>
          </a:xfrm>
        </p:spPr>
      </p:pic>
    </p:spTree>
    <p:extLst>
      <p:ext uri="{BB962C8B-B14F-4D97-AF65-F5344CB8AC3E}">
        <p14:creationId xmlns:p14="http://schemas.microsoft.com/office/powerpoint/2010/main" val="1044326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 </a:t>
            </a:r>
            <a:br>
              <a:rPr lang="sv-SE" dirty="0" smtClean="0"/>
            </a:br>
            <a:r>
              <a:rPr lang="sv-SE" sz="4000" dirty="0" smtClean="0"/>
              <a:t>Bra med skärpt amorteringskrav</a:t>
            </a:r>
            <a:endParaRPr lang="sv-SE" sz="4000" dirty="0"/>
          </a:p>
        </p:txBody>
      </p:sp>
      <p:sp>
        <p:nvSpPr>
          <p:cNvPr id="7" name="Platshållare för text 6"/>
          <p:cNvSpPr>
            <a:spLocks noGrp="1"/>
          </p:cNvSpPr>
          <p:nvPr>
            <p:ph sz="half" idx="1"/>
          </p:nvPr>
        </p:nvSpPr>
        <p:spPr>
          <a:xfrm>
            <a:off x="1439997" y="1825625"/>
            <a:ext cx="5835009" cy="4356000"/>
          </a:xfrm>
        </p:spPr>
        <p:txBody>
          <a:bodyPr>
            <a:normAutofit/>
          </a:bodyPr>
          <a:lstStyle/>
          <a:p>
            <a:endParaRPr lang="sv-SE" dirty="0" smtClean="0"/>
          </a:p>
          <a:p>
            <a:r>
              <a:rPr lang="sv-SE" dirty="0" smtClean="0"/>
              <a:t>Ökar motståndskraften </a:t>
            </a:r>
            <a:r>
              <a:rPr lang="sv-SE" dirty="0"/>
              <a:t>hos mest skuldsatta </a:t>
            </a:r>
            <a:r>
              <a:rPr lang="sv-SE" dirty="0" smtClean="0"/>
              <a:t>och särskilt sårbara hushåll</a:t>
            </a:r>
            <a:endParaRPr lang="sv-SE" dirty="0"/>
          </a:p>
          <a:p>
            <a:r>
              <a:rPr lang="sv-SE" dirty="0" smtClean="0"/>
              <a:t>Kan bidra till en mer dämpad prisutveckling på bostadsmarknaden</a:t>
            </a:r>
            <a:endParaRPr lang="sv-SE" dirty="0"/>
          </a:p>
          <a:p>
            <a:r>
              <a:rPr lang="sv-SE" dirty="0" smtClean="0"/>
              <a:t>Viktigt att regeringen ger sitt godkännande till förslaget</a:t>
            </a:r>
            <a:endParaRPr lang="sv-SE" sz="2000" dirty="0"/>
          </a:p>
        </p:txBody>
      </p:sp>
      <p:pic>
        <p:nvPicPr>
          <p:cNvPr id="9" name="Platshållare för bild 8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>
            <a:fillRect/>
          </a:stretch>
        </p:blipFill>
        <p:spPr>
          <a:xfrm>
            <a:off x="7678304" y="2405638"/>
            <a:ext cx="3062721" cy="3061163"/>
          </a:xfrm>
        </p:spPr>
      </p:pic>
    </p:spTree>
    <p:extLst>
      <p:ext uri="{BB962C8B-B14F-4D97-AF65-F5344CB8AC3E}">
        <p14:creationId xmlns:p14="http://schemas.microsoft.com/office/powerpoint/2010/main" val="2986975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 </a:t>
            </a:r>
            <a:br>
              <a:rPr lang="sv-SE" dirty="0" smtClean="0"/>
            </a:br>
            <a:r>
              <a:rPr lang="sv-SE" dirty="0" smtClean="0"/>
              <a:t>Det svenska banksystemet är sårbart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text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sv-SE" dirty="0"/>
              <a:t>Allt mer exponerat mot </a:t>
            </a:r>
            <a:r>
              <a:rPr lang="sv-SE" dirty="0" smtClean="0"/>
              <a:t>fastighetsmarknaden</a:t>
            </a:r>
            <a:endParaRPr lang="sv-SE" dirty="0"/>
          </a:p>
          <a:p>
            <a:r>
              <a:rPr lang="sv-SE" dirty="0" smtClean="0"/>
              <a:t>Beroende </a:t>
            </a:r>
            <a:r>
              <a:rPr lang="sv-SE" dirty="0"/>
              <a:t>av utlandsfinansiering</a:t>
            </a:r>
          </a:p>
          <a:p>
            <a:r>
              <a:rPr lang="sv-SE" dirty="0" smtClean="0"/>
              <a:t>Stort, koncentrerat och sammanlänkat</a:t>
            </a:r>
          </a:p>
          <a:p>
            <a:endParaRPr lang="sv-SE" dirty="0" smtClean="0"/>
          </a:p>
          <a:p>
            <a:endParaRPr lang="sv-SE" dirty="0" smtClean="0"/>
          </a:p>
          <a:p>
            <a:endParaRPr lang="sv-SE" dirty="0" smtClean="0"/>
          </a:p>
          <a:p>
            <a:pPr marL="0" indent="0">
              <a:buNone/>
            </a:pPr>
            <a:endParaRPr lang="sv-SE" dirty="0"/>
          </a:p>
          <a:p>
            <a:endParaRPr lang="sv-SE" sz="2000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3"/>
          </p:nvPr>
        </p:nvSpPr>
        <p:spPr>
          <a:xfrm>
            <a:off x="6152498" y="1681163"/>
            <a:ext cx="4649612" cy="823912"/>
          </a:xfrm>
        </p:spPr>
        <p:txBody>
          <a:bodyPr/>
          <a:lstStyle/>
          <a:p>
            <a:pPr algn="ctr"/>
            <a:r>
              <a:rPr lang="sv-SE" dirty="0" smtClean="0"/>
              <a:t>Ökad exponering mot fastigheter</a:t>
            </a:r>
            <a:endParaRPr lang="sv-SE" dirty="0"/>
          </a:p>
        </p:txBody>
      </p:sp>
      <p:sp>
        <p:nvSpPr>
          <p:cNvPr id="10" name="Platshållare för text 9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1" name="Platshållare för text 10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sv-SE" dirty="0" smtClean="0"/>
              <a:t> </a:t>
            </a:r>
            <a:endParaRPr lang="sv-SE" dirty="0"/>
          </a:p>
        </p:txBody>
      </p:sp>
      <p:sp>
        <p:nvSpPr>
          <p:cNvPr id="14" name="Platshållare för text 7"/>
          <p:cNvSpPr txBox="1">
            <a:spLocks/>
          </p:cNvSpPr>
          <p:nvPr/>
        </p:nvSpPr>
        <p:spPr>
          <a:xfrm>
            <a:off x="6632399" y="5852160"/>
            <a:ext cx="4722237" cy="99746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80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80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80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r">
              <a:lnSpc>
                <a:spcPct val="100000"/>
              </a:lnSpc>
              <a:buNone/>
            </a:pPr>
            <a:r>
              <a:rPr lang="sv-SE" sz="1200" dirty="0"/>
              <a:t>Storbankernas totala utlåning till svenska icke-finansiella företag och hushåll, </a:t>
            </a:r>
            <a:r>
              <a:rPr lang="sv-SE" sz="1200" dirty="0" smtClean="0"/>
              <a:t>andel lån mot pant i fastighet, procent. </a:t>
            </a:r>
          </a:p>
          <a:p>
            <a:pPr marL="0" lvl="1" indent="0" algn="r">
              <a:lnSpc>
                <a:spcPct val="100000"/>
              </a:lnSpc>
              <a:buNone/>
            </a:pPr>
            <a:r>
              <a:rPr lang="sv-SE" sz="1200" dirty="0" smtClean="0"/>
              <a:t>Källa: SCB</a:t>
            </a:r>
            <a:endParaRPr lang="sv-SE" dirty="0"/>
          </a:p>
        </p:txBody>
      </p:sp>
      <p:sp>
        <p:nvSpPr>
          <p:cNvPr id="18" name="textruta 17"/>
          <p:cNvSpPr txBox="1"/>
          <p:nvPr/>
        </p:nvSpPr>
        <p:spPr>
          <a:xfrm>
            <a:off x="9283440" y="5045254"/>
            <a:ext cx="550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 smtClean="0"/>
              <a:t>2017</a:t>
            </a:r>
            <a:endParaRPr lang="sv-SE" sz="1400" b="1" dirty="0"/>
          </a:p>
        </p:txBody>
      </p:sp>
      <p:sp>
        <p:nvSpPr>
          <p:cNvPr id="19" name="textruta 18"/>
          <p:cNvSpPr txBox="1"/>
          <p:nvPr/>
        </p:nvSpPr>
        <p:spPr>
          <a:xfrm>
            <a:off x="7017072" y="5045254"/>
            <a:ext cx="550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 smtClean="0"/>
              <a:t>2005</a:t>
            </a:r>
            <a:endParaRPr lang="sv-SE" sz="1400" b="1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2105" y="3140384"/>
            <a:ext cx="2792820" cy="1823472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1472" y="3148757"/>
            <a:ext cx="2792820" cy="1823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895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AMO_REPORTCONTROLSVISIBLE" val="Empty"/>
  <p:tag name="_AMO_UNIQUEIDENTIFIER" val="17d402aa-9883-4eb4-8b29-abe243e7778b"/>
</p:tagLst>
</file>

<file path=ppt/theme/theme1.xml><?xml version="1.0" encoding="utf-8"?>
<a:theme xmlns:a="http://schemas.openxmlformats.org/drawingml/2006/main" name="Riksbank">
  <a:themeElements>
    <a:clrScheme name="Riksbank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71B9"/>
      </a:accent1>
      <a:accent2>
        <a:srgbClr val="B91E2B"/>
      </a:accent2>
      <a:accent3>
        <a:srgbClr val="5AC1D0"/>
      </a:accent3>
      <a:accent4>
        <a:srgbClr val="F59A00"/>
      </a:accent4>
      <a:accent5>
        <a:srgbClr val="9AC331"/>
      </a:accent5>
      <a:accent6>
        <a:srgbClr val="8D70B0"/>
      </a:accent6>
      <a:hlink>
        <a:srgbClr val="0563C1"/>
      </a:hlink>
      <a:folHlink>
        <a:srgbClr val="954F72"/>
      </a:folHlink>
    </a:clrScheme>
    <a:fontScheme name="Riksbank">
      <a:majorFont>
        <a:latin typeface="Calibri" panose="020F05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 name="Riksbank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Riksbanksblå (ej diagramfärg)">
      <a:srgbClr val="0053A1"/>
    </a:custClr>
    <a:custClr name="Orange">
      <a:srgbClr val="E9530E"/>
    </a:custClr>
    <a:custClr name="Grå">
      <a:srgbClr val="AFB6BD"/>
    </a:custClr>
    <a:custClr name="Rosa">
      <a:srgbClr val="F1919E"/>
    </a:custClr>
  </a:custClrLst>
  <a:extLst>
    <a:ext uri="{05A4C25C-085E-4340-85A3-A5531E510DB2}">
      <thm15:themeFamily xmlns:thm15="http://schemas.microsoft.com/office/thememl/2012/main" name="Riksbank 16x9.potx" id="{B73D6F8B-99CA-4CD8-A691-2E51B27374F2}" vid="{7E47F28F-FCDA-48B4-9FFA-DDC36E2B7C1C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Riksbank 16x9</Template>
  <TotalTime>9104</TotalTime>
  <Words>455</Words>
  <Application>Microsoft Office PowerPoint</Application>
  <PresentationFormat>Bredbild</PresentationFormat>
  <Paragraphs>105</Paragraphs>
  <Slides>16</Slides>
  <Notes>16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16</vt:i4>
      </vt:variant>
    </vt:vector>
  </HeadingPairs>
  <TitlesOfParts>
    <vt:vector size="19" baseType="lpstr">
      <vt:lpstr>Arial</vt:lpstr>
      <vt:lpstr>Calibri</vt:lpstr>
      <vt:lpstr>Riksbank</vt:lpstr>
      <vt:lpstr> Finansiell stabilitet  November 2017</vt:lpstr>
      <vt:lpstr>  Det finansiella systemet är utsatt för risker</vt:lpstr>
      <vt:lpstr>Bostadspriserna har ökat under lång tid</vt:lpstr>
      <vt:lpstr>Hushållen allt mer skuldsatta</vt:lpstr>
      <vt:lpstr>Konsumtionslånen ökar allt snabbare </vt:lpstr>
      <vt:lpstr>Hushållen har blivit känsligare</vt:lpstr>
      <vt:lpstr>  En kombination av åtgärder för att minska riskerna med hushållens skuldsättning</vt:lpstr>
      <vt:lpstr>  Bra med skärpt amorteringskrav</vt:lpstr>
      <vt:lpstr>  Det svenska banksystemet är sårbart</vt:lpstr>
      <vt:lpstr>Viktigt med självförsäkring hos bankerna</vt:lpstr>
      <vt:lpstr>  Sårbart banksystem även om Nordea flyttar</vt:lpstr>
      <vt:lpstr>  Sårbart finansiellt system utsatt för risker</vt:lpstr>
      <vt:lpstr>PowerPoint-presentation</vt:lpstr>
      <vt:lpstr>Strukturella likviditetsrisker bör minska</vt:lpstr>
      <vt:lpstr>Finansiella kriser är kostsamma för samhället</vt:lpstr>
      <vt:lpstr>Att undvika finansiella kriser angår oss alla</vt:lpstr>
    </vt:vector>
  </TitlesOfParts>
  <Company>Sveriges riksbank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presentation  Plats och datum (2016-04-06)</dc:title>
  <dc:creator>Edler, Charlotta</dc:creator>
  <cp:lastModifiedBy>Strand, Lars</cp:lastModifiedBy>
  <cp:revision>609</cp:revision>
  <cp:lastPrinted>2017-11-16T11:43:16Z</cp:lastPrinted>
  <dcterms:created xsi:type="dcterms:W3CDTF">2016-10-13T14:23:52Z</dcterms:created>
  <dcterms:modified xsi:type="dcterms:W3CDTF">2017-11-21T20:01:17Z</dcterms:modified>
</cp:coreProperties>
</file>